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68"/>
  </p:notesMasterIdLst>
  <p:sldIdLst>
    <p:sldId id="415" r:id="rId3"/>
    <p:sldId id="360" r:id="rId4"/>
    <p:sldId id="354" r:id="rId5"/>
    <p:sldId id="355" r:id="rId6"/>
    <p:sldId id="371" r:id="rId7"/>
    <p:sldId id="376" r:id="rId8"/>
    <p:sldId id="380" r:id="rId9"/>
    <p:sldId id="414" r:id="rId10"/>
    <p:sldId id="256" r:id="rId11"/>
    <p:sldId id="265" r:id="rId12"/>
    <p:sldId id="421" r:id="rId13"/>
    <p:sldId id="423" r:id="rId14"/>
    <p:sldId id="378" r:id="rId15"/>
    <p:sldId id="266" r:id="rId16"/>
    <p:sldId id="362" r:id="rId17"/>
    <p:sldId id="268" r:id="rId18"/>
    <p:sldId id="269" r:id="rId19"/>
    <p:sldId id="270" r:id="rId20"/>
    <p:sldId id="291" r:id="rId21"/>
    <p:sldId id="417" r:id="rId22"/>
    <p:sldId id="413" r:id="rId23"/>
    <p:sldId id="364" r:id="rId24"/>
    <p:sldId id="280" r:id="rId25"/>
    <p:sldId id="340" r:id="rId26"/>
    <p:sldId id="386" r:id="rId27"/>
    <p:sldId id="281" r:id="rId28"/>
    <p:sldId id="426" r:id="rId29"/>
    <p:sldId id="295" r:id="rId30"/>
    <p:sldId id="384" r:id="rId31"/>
    <p:sldId id="297" r:id="rId32"/>
    <p:sldId id="387" r:id="rId33"/>
    <p:sldId id="285" r:id="rId34"/>
    <p:sldId id="392" r:id="rId35"/>
    <p:sldId id="418" r:id="rId36"/>
    <p:sldId id="372" r:id="rId37"/>
    <p:sldId id="366" r:id="rId38"/>
    <p:sldId id="301" r:id="rId39"/>
    <p:sldId id="406" r:id="rId40"/>
    <p:sldId id="303" r:id="rId41"/>
    <p:sldId id="304" r:id="rId42"/>
    <p:sldId id="407" r:id="rId43"/>
    <p:sldId id="410" r:id="rId44"/>
    <p:sldId id="368" r:id="rId45"/>
    <p:sldId id="309" r:id="rId46"/>
    <p:sldId id="302" r:id="rId47"/>
    <p:sldId id="310" r:id="rId48"/>
    <p:sldId id="311" r:id="rId49"/>
    <p:sldId id="312" r:id="rId50"/>
    <p:sldId id="313" r:id="rId51"/>
    <p:sldId id="314" r:id="rId52"/>
    <p:sldId id="411" r:id="rId53"/>
    <p:sldId id="369" r:id="rId54"/>
    <p:sldId id="321" r:id="rId55"/>
    <p:sldId id="363" r:id="rId56"/>
    <p:sldId id="332" r:id="rId57"/>
    <p:sldId id="333" r:id="rId58"/>
    <p:sldId id="323" r:id="rId59"/>
    <p:sldId id="319" r:id="rId60"/>
    <p:sldId id="336" r:id="rId61"/>
    <p:sldId id="324" r:id="rId62"/>
    <p:sldId id="331" r:id="rId63"/>
    <p:sldId id="370" r:id="rId64"/>
    <p:sldId id="328" r:id="rId65"/>
    <p:sldId id="412" r:id="rId66"/>
    <p:sldId id="416" r:id="rId67"/>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415"/>
            <p14:sldId id="360"/>
            <p14:sldId id="354"/>
            <p14:sldId id="355"/>
            <p14:sldId id="371"/>
            <p14:sldId id="376"/>
            <p14:sldId id="380"/>
            <p14:sldId id="414"/>
            <p14:sldId id="256"/>
            <p14:sldId id="265"/>
            <p14:sldId id="421"/>
            <p14:sldId id="423"/>
            <p14:sldId id="378"/>
            <p14:sldId id="266"/>
            <p14:sldId id="362"/>
          </p14:sldIdLst>
        </p14:section>
        <p14:section name="select()" id="{742796F6-4AC2-40D6-9862-8EA797D6A928}">
          <p14:sldIdLst>
            <p14:sldId id="268"/>
            <p14:sldId id="269"/>
            <p14:sldId id="270"/>
            <p14:sldId id="291"/>
            <p14:sldId id="417"/>
            <p14:sldId id="413"/>
            <p14:sldId id="364"/>
          </p14:sldIdLst>
        </p14:section>
        <p14:section name="filter" id="{8CE85830-1EBC-4B15-A9C0-3C5DD3DA008A}">
          <p14:sldIdLst>
            <p14:sldId id="280"/>
            <p14:sldId id="340"/>
            <p14:sldId id="386"/>
            <p14:sldId id="281"/>
            <p14:sldId id="426"/>
            <p14:sldId id="295"/>
            <p14:sldId id="384"/>
            <p14:sldId id="297"/>
            <p14:sldId id="387"/>
            <p14:sldId id="285"/>
            <p14:sldId id="392"/>
            <p14:sldId id="418"/>
            <p14:sldId id="372"/>
            <p14:sldId id="366"/>
          </p14:sldIdLst>
        </p14:section>
        <p14:section name="arrange" id="{8168BACF-403C-4723-B5F3-875FAE6C5A39}">
          <p14:sldIdLst>
            <p14:sldId id="301"/>
            <p14:sldId id="406"/>
            <p14:sldId id="303"/>
            <p14:sldId id="304"/>
            <p14:sldId id="407"/>
            <p14:sldId id="410"/>
            <p14:sldId id="368"/>
          </p14:sldIdLst>
        </p14:section>
        <p14:section name="pipe" id="{7561AE8B-0928-4B40-9E7D-8496CE581DA5}">
          <p14:sldIdLst>
            <p14:sldId id="309"/>
            <p14:sldId id="302"/>
            <p14:sldId id="310"/>
            <p14:sldId id="311"/>
            <p14:sldId id="312"/>
            <p14:sldId id="313"/>
            <p14:sldId id="314"/>
            <p14:sldId id="411"/>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8"/>
            <p14:sldId id="412"/>
            <p14:sldId id="416"/>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56734" autoAdjust="0"/>
  </p:normalViewPr>
  <p:slideViewPr>
    <p:cSldViewPr snapToGrid="0">
      <p:cViewPr>
        <p:scale>
          <a:sx n="40" d="100"/>
          <a:sy n="40" d="100"/>
        </p:scale>
        <p:origin x="266" y="30"/>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Welcome</a:t>
            </a:r>
            <a:r>
              <a:rPr lang="en-US" baseline="0" dirty="0" smtClean="0"/>
              <a:t> back everyone </a:t>
            </a:r>
            <a:r>
              <a:rPr lang="en-US" baseline="0" dirty="0" err="1" smtClean="0"/>
              <a:t>everyone</a:t>
            </a:r>
            <a:r>
              <a:rPr lang="en-US" baseline="0" dirty="0" smtClean="0"/>
              <a:t> to the fourth session in this Introduction to R workshop. This is Amrom Obstfeld speaking. A quick </a:t>
            </a:r>
            <a:r>
              <a:rPr lang="en-US" dirty="0" smtClean="0"/>
              <a:t>reminder before we begin to have these three resources available to you. In particular make</a:t>
            </a:r>
            <a:r>
              <a:rPr lang="en-US" baseline="0" dirty="0" smtClean="0"/>
              <a:t> sure you have the </a:t>
            </a:r>
            <a:r>
              <a:rPr lang="en-US" baseline="0" dirty="0" err="1" smtClean="0"/>
              <a:t>Rstudio</a:t>
            </a:r>
            <a:r>
              <a:rPr lang="en-US" baseline="0" dirty="0" smtClean="0"/>
              <a:t> cloud site open, that you are logged in, and have opened up your version of the R Workshop project.</a:t>
            </a:r>
            <a:endParaRPr lang="en-US" dirty="0"/>
          </a:p>
        </p:txBody>
      </p:sp>
    </p:spTree>
    <p:extLst>
      <p:ext uri="{BB962C8B-B14F-4D97-AF65-F5344CB8AC3E}">
        <p14:creationId xmlns:p14="http://schemas.microsoft.com/office/powerpoint/2010/main" val="667672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t>But</a:t>
            </a:r>
            <a:r>
              <a:rPr lang="en-US" sz="600" baseline="0" dirty="0" smtClean="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What do I mean by a grammar for transforming data it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#1</a:t>
            </a:r>
            <a:r>
              <a:rPr lang="en-US" sz="700" baseline="0" dirty="0" smtClean="0"/>
              <a:t> </a:t>
            </a:r>
            <a:r>
              <a:rPr lang="en-US" sz="700" dirty="0" smtClean="0"/>
              <a:t>In a similar way to how verbs operate on nouns, dplyr functions operate on a data set.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#2</a:t>
            </a:r>
            <a:r>
              <a:rPr lang="en-US" sz="700" baseline="0" dirty="0" smtClean="0"/>
              <a:t> </a:t>
            </a:r>
            <a:r>
              <a:rPr lang="en-US" sz="700" dirty="0" smtClean="0"/>
              <a:t>Dplyr</a:t>
            </a:r>
            <a:r>
              <a:rPr lang="en-US" sz="700" baseline="0" dirty="0" smtClean="0"/>
              <a:t> functions </a:t>
            </a:r>
            <a:r>
              <a:rPr lang="en-US" sz="700" dirty="0" smtClean="0"/>
              <a:t>use a consistent syntax which</a:t>
            </a:r>
            <a:r>
              <a:rPr lang="en-US" sz="700" baseline="0" dirty="0" smtClean="0"/>
              <a:t> minimizes cognitive load so once you understand the dplyr approach its easier to learn new functions. </a:t>
            </a:r>
            <a:endParaRPr lang="en-US" sz="700" dirty="0" smtClean="0"/>
          </a:p>
          <a:p>
            <a:pPr marL="0" indent="0">
              <a:buNone/>
            </a:pPr>
            <a:endParaRPr lang="en-US" sz="600" dirty="0" smtClean="0"/>
          </a:p>
          <a:p>
            <a:pPr marL="0" indent="0">
              <a:buNone/>
            </a:pPr>
            <a:endParaRPr lang="en-US" sz="600" dirty="0" smtClean="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Another feature of the dplyr approach to data manipulation</a:t>
            </a:r>
            <a:r>
              <a:rPr lang="en-US" baseline="0" dirty="0" smtClean="0"/>
              <a:t> is that each function in the package is tuned to do one thing, meaning to change the data in one way. </a:t>
            </a:r>
          </a:p>
          <a:p>
            <a:pPr marL="158750" indent="0">
              <a:buNone/>
            </a:pPr>
            <a:r>
              <a:rPr lang="en-US" baseline="0" dirty="0" smtClean="0"/>
              <a:t>What this means is that if you have several changes you need to make to the dataset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smtClean="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smtClean="0">
                <a:latin typeface="Calibri"/>
                <a:ea typeface="Calibri"/>
                <a:cs typeface="Calibri"/>
                <a:sym typeface="Calibri"/>
              </a:rPr>
              <a:t>This session is about getting to know these functions. Data wrangling can require a lot of different manipulations and dplyr has a deep bench of functions,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smtClean="0">
              <a:latin typeface="Calibri"/>
              <a:ea typeface="Calibri"/>
              <a:cs typeface="Calibri"/>
              <a:sym typeface="Calibri"/>
            </a:endParaRPr>
          </a:p>
          <a:p>
            <a:pPr marL="0" indent="0">
              <a:buNone/>
            </a:pPr>
            <a:r>
              <a:rPr lang="en-US" sz="800" baseline="0" dirty="0" smtClean="0">
                <a:latin typeface="Calibri"/>
                <a:cs typeface="Calibri"/>
                <a:sym typeface="Calibri"/>
              </a:rPr>
              <a:t>Starting with the raw data, </a:t>
            </a:r>
            <a:r>
              <a:rPr lang="en-US" sz="800" baseline="0" dirty="0" err="1" smtClean="0">
                <a:latin typeface="Calibri"/>
                <a:cs typeface="Calibri"/>
                <a:sym typeface="Calibri"/>
              </a:rPr>
              <a:t>youll</a:t>
            </a:r>
            <a:r>
              <a:rPr lang="en-US" sz="800" baseline="0" dirty="0" smtClean="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smtClean="0">
                <a:latin typeface="Calibri"/>
                <a:cs typeface="Calibri"/>
                <a:sym typeface="Wingdings" panose="05000000000000000000" pitchFamily="2" charset="2"/>
              </a:rPr>
              <a:t></a:t>
            </a:r>
          </a:p>
          <a:p>
            <a:pPr marL="0" indent="0">
              <a:buNone/>
            </a:pPr>
            <a:r>
              <a:rPr lang="en-US" sz="800" baseline="0" dirty="0" smtClean="0">
                <a:latin typeface="Calibri"/>
                <a:cs typeface="Calibri"/>
                <a:sym typeface="Wingdings" panose="05000000000000000000" pitchFamily="2" charset="2"/>
              </a:rPr>
              <a:t>Dplyr implements four functions that handle each of these actions, Select, Filter, Mutate, and Summarize. In this lecture we'll be discussing the first 3, and the last one will be covered in the next lecture.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One of the major advantages of using dplyr functions in your data analysis</a:t>
            </a:r>
            <a:r>
              <a:rPr lang="en-US" baseline="0" dirty="0" smtClean="0"/>
              <a:t> </a:t>
            </a:r>
            <a:r>
              <a:rPr lang="en-US" dirty="0" smtClean="0"/>
              <a:t>is that dplyr functions all use a common syntax, which makes them easier to learn. </a:t>
            </a:r>
          </a:p>
          <a:p>
            <a:pPr marL="0" indent="0">
              <a:buNone/>
            </a:pPr>
            <a:endParaRPr lang="en-US" dirty="0" smtClean="0"/>
          </a:p>
          <a:p>
            <a:pPr marL="0" indent="0">
              <a:buNone/>
            </a:pPr>
            <a:r>
              <a:rPr lang="en-US" dirty="0" smtClean="0"/>
              <a:t>Each one will take a</a:t>
            </a:r>
            <a:r>
              <a:rPr lang="en-US" baseline="0" dirty="0" smtClean="0"/>
              <a:t> data frame as the first argument, </a:t>
            </a:r>
            <a:r>
              <a:rPr lang="en-US" baseline="0" dirty="0" smtClean="0"/>
              <a:t>which will be followed by additional </a:t>
            </a:r>
            <a:r>
              <a:rPr lang="en-US" baseline="0" dirty="0" smtClean="0"/>
              <a:t>arguments that basically serve as instructions to the function on how to operate on the data frame</a:t>
            </a:r>
            <a:r>
              <a:rPr lang="en-US" baseline="0" dirty="0" smtClean="0"/>
              <a:t>. The output of dplyr functions is always another data frame. </a:t>
            </a:r>
            <a:endParaRPr lang="en-US" baseline="0" dirty="0" smtClean="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The first</a:t>
            </a:r>
            <a:r>
              <a:rPr lang="en-US" baseline="0" dirty="0" smtClean="0"/>
              <a:t> set of functions we will explore will be ones whose primary goal is to </a:t>
            </a:r>
            <a:r>
              <a:rPr lang="en-US" baseline="0" dirty="0" smtClean="0"/>
              <a:t>extracting the </a:t>
            </a:r>
            <a:r>
              <a:rPr lang="en-US" baseline="0" dirty="0" smtClean="0"/>
              <a:t>data of interest from a large </a:t>
            </a:r>
            <a:r>
              <a:rPr lang="en-US" baseline="0" dirty="0" smtClean="0"/>
              <a:t>and often messy pile </a:t>
            </a:r>
            <a:r>
              <a:rPr lang="en-US" baseline="0" dirty="0" smtClean="0"/>
              <a:t>of </a:t>
            </a:r>
            <a:r>
              <a:rPr lang="en-US" baseline="0" dirty="0" smtClean="0"/>
              <a:t>data.</a:t>
            </a:r>
          </a:p>
          <a:p>
            <a:pPr marL="85487" indent="0">
              <a:buNone/>
            </a:pPr>
            <a:endParaRPr lang="en-US" baseline="0" dirty="0" smtClean="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Reducing a dataset to a narrow subset of columns and rows that are needed to answer a specific question are commonly the beginning of a data analysis.</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a:t>
            </a:r>
            <a:r>
              <a:rPr lang="en-US" dirty="0" smtClean="0"/>
              <a:t>start </a:t>
            </a:r>
            <a:r>
              <a:rPr lang="en-US" dirty="0"/>
              <a:t>with the select function</a:t>
            </a:r>
            <a:r>
              <a:rPr lang="en-US" dirty="0" smtClean="0"/>
              <a:t>. It’s </a:t>
            </a:r>
            <a:r>
              <a:rPr lang="en-US" dirty="0"/>
              <a:t>not uncommon to get datasets with hundreds or even thousands of </a:t>
            </a:r>
            <a:r>
              <a:rPr lang="en-US" dirty="0" smtClean="0"/>
              <a:t>columns. </a:t>
            </a:r>
            <a:r>
              <a:rPr lang="en-US" dirty="0"/>
              <a:t>In this case, the first challenge is often narrowing in on the variables you’re actually interested in. select() allows you to rapidly zoom in on a useful subset </a:t>
            </a:r>
            <a:r>
              <a:rPr lang="en-US" dirty="0" smtClean="0"/>
              <a:t>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smtClean="0">
                <a:solidFill>
                  <a:schemeClr val="dk1"/>
                </a:solidFill>
                <a:latin typeface="Calibri"/>
                <a:ea typeface="Calibri"/>
                <a:cs typeface="Calibri"/>
                <a:sym typeface="Calibri"/>
              </a:rPr>
              <a:t>Here you see the graphical framework for how select works. You provide</a:t>
            </a:r>
            <a:r>
              <a:rPr lang="en-US" sz="1100" baseline="0" dirty="0" smtClean="0">
                <a:solidFill>
                  <a:schemeClr val="dk1"/>
                </a:solidFill>
                <a:latin typeface="Calibri"/>
                <a:ea typeface="Calibri"/>
                <a:cs typeface="Calibri"/>
                <a:sym typeface="Calibri"/>
              </a:rPr>
              <a:t> the raw data as the input in the form of a data frame.</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It will extract the columns </a:t>
            </a:r>
            <a:r>
              <a:rPr lang="en-US" sz="1100" dirty="0">
                <a:solidFill>
                  <a:schemeClr val="dk1"/>
                </a:solidFill>
                <a:latin typeface="Calibri"/>
                <a:ea typeface="Calibri"/>
                <a:cs typeface="Calibri"/>
                <a:sym typeface="Calibri"/>
              </a:rPr>
              <a:t>of your choosing from </a:t>
            </a:r>
            <a:r>
              <a:rPr lang="en-US" sz="1100" dirty="0" smtClean="0">
                <a:solidFill>
                  <a:schemeClr val="dk1"/>
                </a:solidFill>
                <a:latin typeface="Calibri"/>
                <a:ea typeface="Calibri"/>
                <a:cs typeface="Calibri"/>
                <a:sym typeface="Calibri"/>
              </a:rPr>
              <a:t>and return </a:t>
            </a:r>
            <a:r>
              <a:rPr lang="en-US" sz="1100" dirty="0">
                <a:solidFill>
                  <a:schemeClr val="dk1"/>
                </a:solidFill>
                <a:latin typeface="Calibri"/>
                <a:ea typeface="Calibri"/>
                <a:cs typeface="Calibri"/>
                <a:sym typeface="Calibri"/>
              </a:rPr>
              <a:t>these columns as a new data frame. </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In </a:t>
            </a:r>
            <a:r>
              <a:rPr lang="en-US" sz="1100" dirty="0">
                <a:solidFill>
                  <a:schemeClr val="dk1"/>
                </a:solidFill>
                <a:latin typeface="Calibri"/>
                <a:ea typeface="Calibri"/>
                <a:cs typeface="Calibri"/>
                <a:sym typeface="Calibri"/>
              </a:rPr>
              <a:t>the output, you will wind up with </a:t>
            </a:r>
            <a:r>
              <a:rPr lang="en-US" sz="1100" dirty="0" smtClean="0">
                <a:solidFill>
                  <a:schemeClr val="dk1"/>
                </a:solidFill>
                <a:latin typeface="Calibri"/>
                <a:ea typeface="Calibri"/>
                <a:cs typeface="Calibri"/>
                <a:sym typeface="Calibri"/>
              </a:rPr>
              <a:t>all </a:t>
            </a:r>
            <a:r>
              <a:rPr lang="en-US" sz="1100" dirty="0">
                <a:solidFill>
                  <a:schemeClr val="dk1"/>
                </a:solidFill>
                <a:latin typeface="Calibri"/>
                <a:ea typeface="Calibri"/>
                <a:cs typeface="Calibri"/>
                <a:sym typeface="Calibri"/>
              </a:rPr>
              <a:t>the rows that you started </a:t>
            </a:r>
            <a:r>
              <a:rPr lang="en-US" sz="1100" dirty="0" smtClean="0">
                <a:solidFill>
                  <a:schemeClr val="dk1"/>
                </a:solidFill>
                <a:latin typeface="Calibri"/>
                <a:ea typeface="Calibri"/>
                <a:cs typeface="Calibri"/>
                <a:sym typeface="Calibri"/>
              </a:rPr>
              <a:t>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solidFill>
                  <a:schemeClr val="dk1"/>
                </a:solidFill>
                <a:latin typeface="Calibri"/>
                <a:ea typeface="Calibri"/>
                <a:cs typeface="Calibri"/>
                <a:sym typeface="Calibri"/>
              </a:rPr>
              <a:t>You can see here that select() conforms to the</a:t>
            </a:r>
            <a:r>
              <a:rPr lang="en-US" sz="600" baseline="0" dirty="0" smtClean="0">
                <a:solidFill>
                  <a:schemeClr val="dk1"/>
                </a:solidFill>
                <a:latin typeface="Calibri"/>
                <a:ea typeface="Calibri"/>
                <a:cs typeface="Calibri"/>
                <a:sym typeface="Calibri"/>
              </a:rPr>
              <a:t> syntax of all dplyr functions.</a:t>
            </a: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r>
              <a:rPr lang="en-US" sz="600" dirty="0" smtClean="0">
                <a:solidFill>
                  <a:schemeClr val="dk1"/>
                </a:solidFill>
                <a:latin typeface="Calibri"/>
                <a:ea typeface="Calibri"/>
                <a:cs typeface="Calibri"/>
                <a:sym typeface="Calibri"/>
              </a:rPr>
              <a:t>Select takes the starting data frame as its first argument. In this case it’s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smtClean="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smtClean="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columns.</a:t>
            </a:r>
          </a:p>
          <a:p>
            <a:pPr marL="0" indent="0">
              <a:lnSpc>
                <a:spcPct val="115000"/>
              </a:lnSpc>
              <a:buClr>
                <a:schemeClr val="dk1"/>
              </a:buClr>
              <a:buNone/>
            </a:pPr>
            <a:r>
              <a:rPr lang="en-US" sz="600" dirty="0" smtClean="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smtClean="0">
                <a:solidFill>
                  <a:schemeClr val="dk1"/>
                </a:solidFill>
                <a:latin typeface="Calibri"/>
                <a:ea typeface="Calibri"/>
                <a:cs typeface="Calibri"/>
                <a:sym typeface="Calibri"/>
              </a:rPr>
              <a:t> </a:t>
            </a:r>
            <a:r>
              <a:rPr lang="en-US" sz="600" dirty="0" smtClean="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smtClean="0">
                <a:solidFill>
                  <a:schemeClr val="dk1"/>
                </a:solidFill>
                <a:latin typeface="Calibri"/>
                <a:ea typeface="Calibri"/>
                <a:cs typeface="Calibri"/>
                <a:sym typeface="Calibri"/>
              </a:rPr>
              <a:t>can be found in the data transformation cheat sheet in the appendix to your </a:t>
            </a:r>
            <a:r>
              <a:rPr lang="en-US" sz="600" baseline="0" dirty="0" err="1" smtClean="0">
                <a:solidFill>
                  <a:schemeClr val="dk1"/>
                </a:solidFill>
                <a:latin typeface="Calibri"/>
                <a:ea typeface="Calibri"/>
                <a:cs typeface="Calibri"/>
                <a:sym typeface="Calibri"/>
              </a:rPr>
              <a:t>coursebook</a:t>
            </a:r>
            <a:r>
              <a:rPr lang="en-US" sz="600" baseline="0" dirty="0" smtClean="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solidFill>
                  <a:schemeClr val="dk1"/>
                </a:solidFill>
                <a:latin typeface="Calibri"/>
                <a:ea typeface="Calibri"/>
                <a:cs typeface="Calibri"/>
                <a:sym typeface="Calibri"/>
              </a:rPr>
              <a:t>So for example, </a:t>
            </a:r>
            <a:r>
              <a:rPr lang="en-US" sz="600" dirty="0">
                <a:solidFill>
                  <a:schemeClr val="dk1"/>
                </a:solidFill>
                <a:latin typeface="Calibri"/>
                <a:ea typeface="Calibri"/>
                <a:cs typeface="Calibri"/>
                <a:sym typeface="Calibri"/>
              </a:rPr>
              <a:t>if you were to </a:t>
            </a:r>
            <a:r>
              <a:rPr lang="en-US" sz="600" dirty="0" smtClean="0">
                <a:solidFill>
                  <a:schemeClr val="dk1"/>
                </a:solidFill>
                <a:latin typeface="Calibri"/>
                <a:ea typeface="Calibri"/>
                <a:cs typeface="Calibri"/>
                <a:sym typeface="Calibri"/>
              </a:rPr>
              <a:t>run the code</a:t>
            </a:r>
            <a:r>
              <a:rPr lang="en-US" sz="600" baseline="0" dirty="0" smtClean="0">
                <a:solidFill>
                  <a:schemeClr val="dk1"/>
                </a:solidFill>
                <a:latin typeface="Calibri"/>
                <a:ea typeface="Calibri"/>
                <a:cs typeface="Calibri"/>
                <a:sym typeface="Calibri"/>
              </a:rPr>
              <a:t> you see here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the </a:t>
            </a:r>
            <a:r>
              <a:rPr lang="en-US" sz="600" dirty="0" smtClean="0">
                <a:solidFill>
                  <a:schemeClr val="dk1"/>
                </a:solidFill>
                <a:latin typeface="Calibri"/>
                <a:ea typeface="Calibri"/>
                <a:cs typeface="Calibri"/>
                <a:sym typeface="Calibri"/>
              </a:rPr>
              <a:t>snippet of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data frame </a:t>
            </a:r>
            <a:r>
              <a:rPr lang="en-US" sz="600" dirty="0" smtClean="0">
                <a:solidFill>
                  <a:schemeClr val="dk1"/>
                </a:solidFill>
                <a:latin typeface="Calibri"/>
                <a:ea typeface="Calibri"/>
                <a:cs typeface="Calibri"/>
                <a:sym typeface="Calibri"/>
              </a:rPr>
              <a:t>on the left would </a:t>
            </a:r>
            <a:r>
              <a:rPr lang="en-US" sz="600" dirty="0">
                <a:solidFill>
                  <a:schemeClr val="dk1"/>
                </a:solidFill>
                <a:latin typeface="Calibri"/>
                <a:ea typeface="Calibri"/>
                <a:cs typeface="Calibri"/>
                <a:sym typeface="Calibri"/>
              </a:rPr>
              <a:t>be accepted as input and a subset of it,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a:solidFill>
                  <a:schemeClr val="dk1"/>
                </a:solidFill>
                <a:latin typeface="Calibri"/>
                <a:ea typeface="Calibri"/>
                <a:cs typeface="Calibri"/>
                <a:sym typeface="Calibri"/>
              </a:rPr>
              <a:t>the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smtClean="0"/>
              <a:t>My name is Amrom Obstfeld and 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solidFill>
                  <a:schemeClr val="dk1"/>
                </a:solidFill>
                <a:latin typeface="Calibri"/>
                <a:ea typeface="Calibri"/>
                <a:cs typeface="Calibri"/>
                <a:sym typeface="Calibri"/>
              </a:rPr>
              <a:t>Also by the way you if</a:t>
            </a:r>
            <a:r>
              <a:rPr lang="en-US" sz="600" baseline="0" dirty="0" smtClean="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smtClean="0">
              <a:solidFill>
                <a:schemeClr val="dk1"/>
              </a:solidFill>
              <a:latin typeface="Calibri"/>
              <a:cs typeface="Calibri"/>
              <a:sym typeface="Calibri"/>
            </a:endParaRPr>
          </a:p>
          <a:p>
            <a:pPr marL="0" indent="0">
              <a:buNone/>
            </a:pPr>
            <a:r>
              <a:rPr lang="en-US" sz="600" baseline="0" dirty="0" smtClean="0">
                <a:solidFill>
                  <a:schemeClr val="dk1"/>
                </a:solidFill>
                <a:latin typeface="Calibri"/>
                <a:cs typeface="Calibri"/>
                <a:sym typeface="Calibri"/>
              </a:rPr>
              <a:t>So in this example we put a minus sign in </a:t>
            </a:r>
            <a:r>
              <a:rPr lang="en-US" sz="600" baseline="0" dirty="0" err="1" smtClean="0">
                <a:solidFill>
                  <a:schemeClr val="dk1"/>
                </a:solidFill>
                <a:latin typeface="Calibri"/>
                <a:cs typeface="Calibri"/>
                <a:sym typeface="Calibri"/>
              </a:rPr>
              <a:t>fron</a:t>
            </a:r>
            <a:r>
              <a:rPr lang="en-US" sz="600" baseline="0" dirty="0" smtClean="0">
                <a:solidFill>
                  <a:schemeClr val="dk1"/>
                </a:solidFill>
                <a:latin typeface="Calibri"/>
                <a:cs typeface="Calibri"/>
                <a:sym typeface="Calibri"/>
              </a:rPr>
              <a:t> of column name </a:t>
            </a:r>
            <a:r>
              <a:rPr lang="en-US" sz="600" baseline="0" dirty="0" err="1" smtClean="0">
                <a:solidFill>
                  <a:schemeClr val="dk1"/>
                </a:solidFill>
                <a:latin typeface="Calibri"/>
                <a:cs typeface="Calibri"/>
                <a:sym typeface="Calibri"/>
              </a:rPr>
              <a:t>mrn</a:t>
            </a:r>
            <a:r>
              <a:rPr lang="en-US" sz="600" baseline="0" dirty="0" smtClean="0">
                <a:solidFill>
                  <a:schemeClr val="dk1"/>
                </a:solidFill>
                <a:latin typeface="Calibri"/>
                <a:cs typeface="Calibri"/>
                <a:sym typeface="Calibri"/>
              </a:rPr>
              <a:t> and </a:t>
            </a:r>
            <a:r>
              <a:rPr lang="en-US" sz="600" baseline="0" dirty="0" err="1" smtClean="0">
                <a:solidFill>
                  <a:schemeClr val="dk1"/>
                </a:solidFill>
                <a:latin typeface="Calibri"/>
                <a:cs typeface="Calibri"/>
                <a:sym typeface="Calibri"/>
              </a:rPr>
              <a:t>last_name</a:t>
            </a:r>
            <a:r>
              <a:rPr lang="en-US" sz="600" baseline="0" dirty="0" smtClean="0">
                <a:solidFill>
                  <a:schemeClr val="dk1"/>
                </a:solidFill>
                <a:latin typeface="Calibri"/>
                <a:cs typeface="Calibri"/>
                <a:sym typeface="Calibri"/>
              </a:rPr>
              <a:t>, and the snippet of </a:t>
            </a:r>
            <a:r>
              <a:rPr lang="en-US" sz="600" baseline="0" dirty="0" err="1" smtClean="0">
                <a:solidFill>
                  <a:schemeClr val="dk1"/>
                </a:solidFill>
                <a:latin typeface="Calibri"/>
                <a:cs typeface="Calibri"/>
                <a:sym typeface="Calibri"/>
              </a:rPr>
              <a:t>covid_testing</a:t>
            </a:r>
            <a:r>
              <a:rPr lang="en-US" sz="600" baseline="0" dirty="0" smtClean="0">
                <a:solidFill>
                  <a:schemeClr val="dk1"/>
                </a:solidFill>
                <a:latin typeface="Calibri"/>
                <a:cs typeface="Calibri"/>
                <a:sym typeface="Calibri"/>
              </a:rPr>
              <a:t> in the output only retains the </a:t>
            </a:r>
            <a:r>
              <a:rPr lang="en-US" sz="600" baseline="0" dirty="0" err="1" smtClean="0">
                <a:solidFill>
                  <a:schemeClr val="dk1"/>
                </a:solidFill>
                <a:latin typeface="Calibri"/>
                <a:cs typeface="Calibri"/>
                <a:sym typeface="Calibri"/>
              </a:rPr>
              <a:t>first_name</a:t>
            </a:r>
            <a:r>
              <a:rPr lang="en-US" sz="600" baseline="0" dirty="0" smtClean="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 mentioned earlier that select actually has a bunch of helper functions that are there if you want</a:t>
            </a:r>
            <a:r>
              <a:rPr lang="en-US" baseline="0" dirty="0" smtClean="0"/>
              <a:t> to use a shortcut rather than writing out all the columns you want. So you can do term matching, you can select all columns between two columns, like the third through the tenth.</a:t>
            </a:r>
            <a:endParaRPr lang="en-US"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For a complete list, see the select() section on the dplyr </a:t>
            </a:r>
            <a:r>
              <a:rPr lang="en-US" dirty="0" err="1" smtClean="0"/>
              <a:t>cheatsheet</a:t>
            </a:r>
            <a:r>
              <a:rPr lang="en-US" dirty="0" smtClean="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a:t>
            </a:r>
            <a:r>
              <a:rPr lang="en-US" dirty="0" smtClean="0">
                <a:solidFill>
                  <a:schemeClr val="dk1"/>
                </a:solidFill>
              </a:rPr>
              <a:t>subset</a:t>
            </a:r>
            <a:r>
              <a:rPr lang="en-US" baseline="0" dirty="0" smtClean="0">
                <a:solidFill>
                  <a:schemeClr val="dk1"/>
                </a:solidFill>
              </a:rPr>
              <a:t> rows </a:t>
            </a:r>
            <a:r>
              <a:rPr lang="en-US" dirty="0" smtClean="0">
                <a:solidFill>
                  <a:schemeClr val="dk1"/>
                </a:solidFill>
              </a:rPr>
              <a:t>based </a:t>
            </a:r>
            <a:r>
              <a:rPr lang="en-US" dirty="0">
                <a:solidFill>
                  <a:schemeClr val="dk1"/>
                </a:solidFill>
              </a:rPr>
              <a:t>on </a:t>
            </a:r>
            <a:r>
              <a:rPr lang="en-US" dirty="0" smtClean="0">
                <a:solidFill>
                  <a:schemeClr val="dk1"/>
                </a:solidFill>
              </a:rPr>
              <a:t>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smtClean="0">
                <a:solidFill>
                  <a:schemeClr val="dk1"/>
                </a:solidFill>
                <a:latin typeface="Calibri"/>
                <a:ea typeface="Calibri"/>
                <a:cs typeface="Calibri"/>
                <a:sym typeface="Calibri"/>
              </a:rPr>
              <a:t>Here you see the graphical framework for how filter works. You provide</a:t>
            </a:r>
            <a:r>
              <a:rPr lang="en-US" sz="1100" baseline="0" dirty="0" smtClean="0">
                <a:solidFill>
                  <a:schemeClr val="dk1"/>
                </a:solidFill>
                <a:latin typeface="Calibri"/>
                <a:ea typeface="Calibri"/>
                <a:cs typeface="Calibri"/>
                <a:sym typeface="Calibri"/>
              </a:rPr>
              <a:t> the raw data as the input in the form of a data frame.</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Filter will use logical</a:t>
            </a:r>
            <a:r>
              <a:rPr lang="en-US" sz="1100" baseline="0" dirty="0" smtClean="0">
                <a:solidFill>
                  <a:schemeClr val="dk1"/>
                </a:solidFill>
                <a:latin typeface="Calibri"/>
                <a:ea typeface="Calibri"/>
                <a:cs typeface="Calibri"/>
                <a:sym typeface="Calibri"/>
              </a:rPr>
              <a:t> criteria you provide in the function to identify the rows </a:t>
            </a:r>
            <a:r>
              <a:rPr lang="en-US" sz="1100" dirty="0" smtClean="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smtClean="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Recall that all dplyr functions hew to a common syntax and filter is no exception</a:t>
            </a:r>
            <a:r>
              <a:rPr lang="en-US" baseline="0" dirty="0" smtClean="0"/>
              <a:t> </a:t>
            </a:r>
            <a:r>
              <a:rPr lang="en-US" baseline="0" dirty="0" smtClean="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In filter the </a:t>
            </a:r>
            <a:r>
              <a:rPr lang="en-US" dirty="0"/>
              <a:t>first argument </a:t>
            </a:r>
            <a:r>
              <a:rPr lang="en-US" dirty="0" smtClean="0"/>
              <a:t>again is </a:t>
            </a:r>
            <a:r>
              <a:rPr lang="en-US" dirty="0"/>
              <a:t>a data frame from which we will be </a:t>
            </a:r>
            <a:r>
              <a:rPr lang="en-US" dirty="0" smtClean="0"/>
              <a:t>extracting </a:t>
            </a:r>
            <a:r>
              <a:rPr lang="en-US" dirty="0"/>
              <a:t>rows. </a:t>
            </a:r>
            <a:endParaRPr lang="en-US" dirty="0" smtClean="0"/>
          </a:p>
          <a:p>
            <a:pPr marL="0" indent="0">
              <a:buNone/>
            </a:pPr>
            <a:r>
              <a:rPr lang="en-US" dirty="0" smtClean="0"/>
              <a:t>Afterwards </a:t>
            </a:r>
            <a:r>
              <a:rPr lang="en-US" dirty="0"/>
              <a:t>we can input one more logical tests. R then performs that logical test on each row of the dataset and returns all rows in which the logical test </a:t>
            </a:r>
            <a:r>
              <a:rPr lang="en-US" dirty="0" smtClean="0"/>
              <a:t>is </a:t>
            </a:r>
            <a:r>
              <a:rPr lang="en-US" dirty="0"/>
              <a:t>TRUE. Rows for which the tests are TRUE are returned in the </a:t>
            </a:r>
            <a:r>
              <a:rPr lang="en-US" dirty="0" smtClean="0"/>
              <a:t>output as a data </a:t>
            </a:r>
            <a:r>
              <a:rPr lang="en-US" dirty="0" smtClean="0"/>
              <a:t>frame and the rest are removed.</a:t>
            </a:r>
          </a:p>
          <a:p>
            <a:pPr marL="0" indent="0">
              <a:buNone/>
            </a:pPr>
            <a:r>
              <a:rPr lang="en-US" dirty="0" smtClean="0"/>
              <a:t>The key point here is that the logical tests are evaluated</a:t>
            </a:r>
            <a:r>
              <a:rPr lang="en-US" baseline="0" dirty="0" smtClean="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a:t>
            </a:r>
            <a:r>
              <a:rPr lang="en-US" baseline="0" dirty="0" smtClean="0"/>
              <a:t> zoom in for a second on those logical tests.</a:t>
            </a:r>
          </a:p>
          <a:p>
            <a:pPr marL="0" indent="0">
              <a:buNone/>
            </a:pPr>
            <a:endParaRPr lang="en-US" baseline="0" dirty="0" smtClean="0"/>
          </a:p>
          <a:p>
            <a:pPr marL="0" indent="0">
              <a:buNone/>
            </a:pPr>
            <a:r>
              <a:rPr lang="en-US" baseline="0" dirty="0" smtClean="0"/>
              <a:t>Generally speaking they will take this form. </a:t>
            </a:r>
          </a:p>
          <a:p>
            <a:pPr marL="0" indent="0">
              <a:buNone/>
            </a:pPr>
            <a:endParaRPr lang="en-US" baseline="0" dirty="0" smtClean="0"/>
          </a:p>
          <a:p>
            <a:pPr marL="0" indent="0">
              <a:buNone/>
            </a:pPr>
            <a:r>
              <a:rPr lang="en-US" baseline="0" dirty="0" smtClean="0"/>
              <a:t>There will be some column that contains the data you want to filter on, like the clinic name, or the patient MRN.</a:t>
            </a:r>
          </a:p>
          <a:p>
            <a:pPr marL="0" indent="0">
              <a:buNone/>
            </a:pPr>
            <a:endParaRPr lang="en-US" baseline="0" dirty="0" smtClean="0"/>
          </a:p>
          <a:p>
            <a:pPr marL="0" indent="0">
              <a:buNone/>
            </a:pPr>
            <a:r>
              <a:rPr lang="en-US" baseline="0" dirty="0" smtClean="0"/>
              <a:t>Then there will be a logical test, what you see here is equals, you can also have greater than, less than etc.</a:t>
            </a:r>
          </a:p>
          <a:p>
            <a:pPr marL="0" indent="0">
              <a:buNone/>
            </a:pPr>
            <a:endParaRPr lang="en-US" baseline="0" dirty="0" smtClean="0"/>
          </a:p>
          <a:p>
            <a:pPr marL="0" indent="0">
              <a:buNone/>
            </a:pPr>
            <a:r>
              <a:rPr lang="en-US" baseline="0" dirty="0" smtClean="0"/>
              <a:t>And then you have the criteria. Equal to what? Greater than what number?</a:t>
            </a:r>
          </a:p>
          <a:p>
            <a:pPr marL="0" indent="0">
              <a:buNone/>
            </a:pPr>
            <a:endParaRPr lang="en-US" baseline="0" dirty="0" smtClean="0"/>
          </a:p>
          <a:p>
            <a:pPr marL="0" indent="0">
              <a:buNone/>
            </a:pPr>
            <a:r>
              <a:rPr lang="en-US" baseline="0" dirty="0" smtClean="0"/>
              <a:t>OK let's see some real examples </a:t>
            </a:r>
            <a:r>
              <a:rPr lang="en-US" baseline="0" dirty="0" smtClean="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Here's an example.  We </a:t>
            </a:r>
            <a:r>
              <a:rPr lang="en-US" dirty="0" smtClean="0"/>
              <a:t>supply the </a:t>
            </a:r>
            <a:r>
              <a:rPr lang="en-US" dirty="0" err="1" smtClean="0"/>
              <a:t>covid_testing</a:t>
            </a:r>
            <a:r>
              <a:rPr lang="en-US" dirty="0" smtClean="0"/>
              <a:t> </a:t>
            </a:r>
            <a:r>
              <a:rPr lang="en-US" dirty="0" smtClean="0"/>
              <a:t>data frame as the first argument. Afterwards we provide one logical test; we ask filter() to return</a:t>
            </a:r>
            <a:r>
              <a:rPr lang="en-US" baseline="0" dirty="0" smtClean="0"/>
              <a:t> rows in which the </a:t>
            </a:r>
            <a:r>
              <a:rPr lang="en-US" baseline="0" dirty="0" err="1" smtClean="0"/>
              <a:t>mrn</a:t>
            </a:r>
            <a:r>
              <a:rPr lang="en-US" baseline="0" dirty="0" smtClean="0"/>
              <a:t> is </a:t>
            </a:r>
            <a:r>
              <a:rPr lang="en-US" sz="1100" b="0" i="0" u="none" strike="noStrike" cap="none" dirty="0" smtClean="0">
                <a:solidFill>
                  <a:srgbClr val="000000"/>
                </a:solidFill>
                <a:effectLst/>
                <a:latin typeface="Arial"/>
                <a:ea typeface="Arial"/>
                <a:cs typeface="Arial"/>
                <a:sym typeface="Arial"/>
              </a:rPr>
              <a:t>5000083</a:t>
            </a:r>
            <a:r>
              <a:rPr lang="en-US" baseline="0" dirty="0" smtClean="0"/>
              <a:t>.</a:t>
            </a:r>
          </a:p>
          <a:p>
            <a:pPr marL="0" indent="0">
              <a:buNone/>
            </a:pPr>
            <a:r>
              <a:rPr lang="en-US" baseline="0" dirty="0" smtClean="0"/>
              <a:t>Filter will go row by row, starting from the very first row and ask is the value in the </a:t>
            </a:r>
            <a:r>
              <a:rPr lang="en-US" baseline="0" dirty="0" err="1" smtClean="0"/>
              <a:t>mrn</a:t>
            </a:r>
            <a:r>
              <a:rPr lang="en-US" baseline="0" dirty="0" smtClean="0"/>
              <a:t> column equal to 500083 for that row, as you can see it's not – so it gets an imaginary value of false. </a:t>
            </a:r>
            <a:r>
              <a:rPr lang="en-US" baseline="0" dirty="0" smtClean="0">
                <a:sym typeface="Wingdings" panose="05000000000000000000" pitchFamily="2" charset="2"/>
              </a:rPr>
              <a:t></a:t>
            </a:r>
          </a:p>
          <a:p>
            <a:pPr marL="0" indent="0">
              <a:buNone/>
            </a:pPr>
            <a:r>
              <a:rPr lang="en-US" baseline="0" dirty="0" smtClean="0">
                <a:sym typeface="Wingdings" panose="05000000000000000000" pitchFamily="2" charset="2"/>
              </a:rPr>
              <a:t>It then goes to the second row, again checks to see if the </a:t>
            </a:r>
            <a:r>
              <a:rPr lang="en-US" baseline="0" dirty="0" err="1" smtClean="0">
                <a:sym typeface="Wingdings" panose="05000000000000000000" pitchFamily="2" charset="2"/>
              </a:rPr>
              <a:t>mrn</a:t>
            </a:r>
            <a:r>
              <a:rPr lang="en-US" baseline="0" dirty="0" smtClean="0">
                <a:sym typeface="Wingdings" panose="05000000000000000000" pitchFamily="2" charset="2"/>
              </a:rPr>
              <a:t> is a match, it's not so it also get's a false.</a:t>
            </a:r>
          </a:p>
          <a:p>
            <a:pPr marL="0" indent="0">
              <a:buNone/>
            </a:pPr>
            <a:r>
              <a:rPr lang="en-US" baseline="0" dirty="0" smtClean="0">
                <a:sym typeface="Wingdings" panose="05000000000000000000" pitchFamily="2" charset="2"/>
              </a:rPr>
              <a:t>And so on for the third </a:t>
            </a:r>
          </a:p>
          <a:p>
            <a:pPr marL="0" indent="0">
              <a:buNone/>
            </a:pPr>
            <a:r>
              <a:rPr lang="en-US" baseline="0" dirty="0" smtClean="0">
                <a:sym typeface="Wingdings" panose="05000000000000000000" pitchFamily="2" charset="2"/>
              </a:rPr>
              <a:t>But in the fourth you can see we do have a match – so that gets a TRUE. </a:t>
            </a:r>
          </a:p>
          <a:p>
            <a:pPr marL="0" indent="0">
              <a:buNone/>
            </a:pPr>
            <a:r>
              <a:rPr lang="en-US" baseline="0" dirty="0" smtClean="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smtClean="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smtClean="0"/>
              <a:t>Note that I used double equals inside of the logical test. Double equals means: compare the left hand </a:t>
            </a:r>
            <a:r>
              <a:rPr lang="en-US" dirty="0" smtClean="0"/>
              <a:t>to </a:t>
            </a:r>
            <a:r>
              <a:rPr lang="en-US" dirty="0" smtClean="0"/>
              <a:t>the right hand </a:t>
            </a:r>
            <a:r>
              <a:rPr lang="en-US" dirty="0" smtClean="0"/>
              <a:t>sides </a:t>
            </a:r>
            <a:r>
              <a:rPr lang="en-US" dirty="0" smtClean="0"/>
              <a:t>and if it’s the same, then return TRUE. The double equals is called the comparison operator. In contrast, a single equals sign sets a variable </a:t>
            </a:r>
            <a:r>
              <a:rPr lang="en-US" dirty="0" smtClean="0"/>
              <a:t>(the </a:t>
            </a:r>
            <a:r>
              <a:rPr lang="en-US" dirty="0" smtClean="0"/>
              <a:t>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where the session sits</a:t>
            </a:r>
            <a:r>
              <a:rPr lang="en-US" baseline="0" dirty="0" smtClean="0"/>
              <a:t> in our workshop. The session is marked for an hour and a half, hopefully we can fit a short break about half way through to give everyone a chance to stretch.</a:t>
            </a:r>
            <a:endParaRPr lang="en-US" dirty="0"/>
          </a:p>
        </p:txBody>
      </p:sp>
    </p:spTree>
    <p:extLst>
      <p:ext uri="{BB962C8B-B14F-4D97-AF65-F5344CB8AC3E}">
        <p14:creationId xmlns:p14="http://schemas.microsoft.com/office/powerpoint/2010/main" val="44348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smtClean="0"/>
              <a:t>Similarly we can ask filter to return just the rows that represent </a:t>
            </a:r>
            <a:r>
              <a:rPr lang="en-US" dirty="0" smtClean="0"/>
              <a:t>tests </a:t>
            </a:r>
            <a:r>
              <a:rPr lang="en-US" dirty="0" smtClean="0"/>
              <a:t>for a specific patient, like stark</a:t>
            </a:r>
            <a:r>
              <a:rPr lang="en-US" dirty="0" smtClean="0"/>
              <a:t>.</a:t>
            </a:r>
          </a:p>
          <a:p>
            <a:pPr marL="0" indent="0" defTabSz="492404">
              <a:buNone/>
              <a:defRPr/>
            </a:pPr>
            <a:r>
              <a:rPr lang="en-US" dirty="0" smtClean="0"/>
              <a:t>In this case the first two rows result in TRUE and so are kept </a:t>
            </a:r>
          </a:p>
          <a:p>
            <a:pPr marL="0" indent="0" defTabSz="492404">
              <a:buNone/>
              <a:defRPr/>
            </a:pPr>
            <a:r>
              <a:rPr lang="en-US" dirty="0" smtClean="0"/>
              <a:t> </a:t>
            </a:r>
            <a:r>
              <a:rPr lang="en-US" dirty="0" smtClean="0"/>
              <a:t>Note that when asking filter to return rows with specific text inside of it, we have to put that text in </a:t>
            </a:r>
            <a:r>
              <a:rPr lang="en-US" dirty="0" smtClean="0"/>
              <a:t>quotes and it's got to be an exact match, partial matches don't count.</a:t>
            </a:r>
            <a:endParaRPr lang="en-US" dirty="0" smtClean="0"/>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what we've seen is that the output of a filter() function is completely</a:t>
            </a:r>
            <a:r>
              <a:rPr lang="en-US" baseline="0" dirty="0" smtClean="0"/>
              <a:t> dependent on the logical operators in this green square. </a:t>
            </a:r>
            <a:r>
              <a:rPr lang="en-US" baseline="0" dirty="0" smtClean="0"/>
              <a:t>Rows in which the logical statement results in a </a:t>
            </a:r>
            <a:r>
              <a:rPr lang="en-US" baseline="0" dirty="0" smtClean="0"/>
              <a:t>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solidFill>
                  <a:schemeClr val="dk1"/>
                </a:solidFill>
                <a:latin typeface="Calibri"/>
                <a:ea typeface="Calibri"/>
                <a:cs typeface="Calibri"/>
                <a:sym typeface="Calibri"/>
              </a:rPr>
              <a:t>R provides logical operators for</a:t>
            </a:r>
            <a:r>
              <a:rPr lang="en-US" sz="600" baseline="0" dirty="0" smtClean="0">
                <a:solidFill>
                  <a:schemeClr val="dk1"/>
                </a:solidFill>
                <a:latin typeface="Calibri"/>
                <a:ea typeface="Calibri"/>
                <a:cs typeface="Calibri"/>
                <a:sym typeface="Calibri"/>
              </a:rPr>
              <a:t> every occasion. </a:t>
            </a:r>
            <a:r>
              <a:rPr lang="en-US" sz="600" dirty="0" smtClean="0">
                <a:solidFill>
                  <a:schemeClr val="dk1"/>
                </a:solidFill>
                <a:latin typeface="Calibri"/>
                <a:ea typeface="Calibri"/>
                <a:cs typeface="Calibri"/>
                <a:sym typeface="Calibri"/>
              </a:rPr>
              <a:t>Here </a:t>
            </a:r>
            <a:r>
              <a:rPr lang="en-US" sz="600" dirty="0">
                <a:solidFill>
                  <a:schemeClr val="dk1"/>
                </a:solidFill>
                <a:latin typeface="Calibri"/>
                <a:ea typeface="Calibri"/>
                <a:cs typeface="Calibri"/>
                <a:sym typeface="Calibri"/>
              </a:rPr>
              <a:t>are </a:t>
            </a:r>
            <a:r>
              <a:rPr lang="en-US" sz="600" dirty="0" smtClean="0">
                <a:solidFill>
                  <a:schemeClr val="dk1"/>
                </a:solidFill>
                <a:latin typeface="Calibri"/>
                <a:ea typeface="Calibri"/>
                <a:cs typeface="Calibri"/>
                <a:sym typeface="Calibri"/>
              </a:rPr>
              <a:t>just some of the important </a:t>
            </a:r>
            <a:r>
              <a:rPr lang="en-US" sz="600" dirty="0">
                <a:solidFill>
                  <a:schemeClr val="dk1"/>
                </a:solidFill>
                <a:latin typeface="Calibri"/>
                <a:ea typeface="Calibri"/>
                <a:cs typeface="Calibri"/>
                <a:sym typeface="Calibri"/>
              </a:rPr>
              <a:t>logical operators to know about. </a:t>
            </a: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smtClean="0">
                <a:solidFill>
                  <a:schemeClr val="dk1"/>
                </a:solidFill>
                <a:latin typeface="Calibri"/>
                <a:ea typeface="Calibri"/>
                <a:cs typeface="Calibri"/>
                <a:sym typeface="Calibri"/>
              </a:rPr>
              <a:t>Theres</a:t>
            </a:r>
            <a:r>
              <a:rPr lang="en-US" sz="600" dirty="0" smtClean="0">
                <a:solidFill>
                  <a:schemeClr val="dk1"/>
                </a:solidFill>
                <a:latin typeface="Calibri"/>
                <a:ea typeface="Calibri"/>
                <a:cs typeface="Calibri"/>
                <a:sym typeface="Calibri"/>
              </a:rPr>
              <a:t> also the less </a:t>
            </a:r>
            <a:r>
              <a:rPr lang="en-US" sz="600" dirty="0">
                <a:solidFill>
                  <a:schemeClr val="dk1"/>
                </a:solidFill>
                <a:latin typeface="Calibri"/>
                <a:ea typeface="Calibri"/>
                <a:cs typeface="Calibri"/>
                <a:sym typeface="Calibri"/>
              </a:rPr>
              <a:t>than or and greater than operators. These </a:t>
            </a:r>
            <a:r>
              <a:rPr lang="en-US" sz="600" dirty="0" smtClean="0">
                <a:solidFill>
                  <a:schemeClr val="dk1"/>
                </a:solidFill>
                <a:latin typeface="Calibri"/>
                <a:ea typeface="Calibri"/>
                <a:cs typeface="Calibri"/>
                <a:sym typeface="Calibri"/>
              </a:rPr>
              <a:t>each also </a:t>
            </a:r>
            <a:r>
              <a:rPr lang="en-US" sz="600" dirty="0">
                <a:solidFill>
                  <a:schemeClr val="dk1"/>
                </a:solidFill>
                <a:latin typeface="Calibri"/>
                <a:ea typeface="Calibri"/>
                <a:cs typeface="Calibri"/>
                <a:sym typeface="Calibri"/>
              </a:rPr>
              <a:t>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a:t>
            </a:r>
            <a:r>
              <a:rPr lang="en-US" sz="600" dirty="0" smtClean="0">
                <a:solidFill>
                  <a:schemeClr val="dk1"/>
                </a:solidFill>
                <a:latin typeface="Calibri"/>
                <a:ea typeface="Calibri"/>
                <a:cs typeface="Calibri"/>
                <a:sym typeface="Calibri"/>
              </a:rPr>
              <a:t>exclamation point-equals</a:t>
            </a:r>
            <a:r>
              <a:rPr lang="en-US" sz="600" baseline="0" dirty="0" smtClean="0">
                <a:solidFill>
                  <a:schemeClr val="dk1"/>
                </a:solidFill>
                <a:latin typeface="Calibri"/>
                <a:ea typeface="Calibri"/>
                <a:cs typeface="Calibri"/>
                <a:sym typeface="Calibri"/>
              </a:rPr>
              <a:t> (</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smtClean="0">
                <a:solidFill>
                  <a:schemeClr val="dk1"/>
                </a:solidFill>
                <a:latin typeface="Calibri"/>
                <a:ea typeface="Calibri"/>
                <a:cs typeface="Calibri"/>
                <a:sym typeface="Calibri"/>
              </a:rPr>
              <a:t>There</a:t>
            </a:r>
            <a:r>
              <a:rPr lang="en-US" sz="600" baseline="0" dirty="0" smtClean="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Alright</a:t>
            </a:r>
            <a:r>
              <a:rPr lang="en-US" baseline="0" dirty="0" smtClean="0"/>
              <a:t> POP QUIZ, let's see if we can predict what R will say</a:t>
            </a:r>
          </a:p>
          <a:p>
            <a:pPr marL="158750" indent="0">
              <a:buNone/>
            </a:pPr>
            <a:endParaRPr lang="en-US" baseline="0" dirty="0" smtClean="0"/>
          </a:p>
          <a:p>
            <a:pPr marL="158750" indent="0">
              <a:buNone/>
            </a:pPr>
            <a:r>
              <a:rPr lang="en-US" baseline="0" dirty="0" smtClean="0"/>
              <a:t>If we type into the console 1 ==1, what is the output from R?</a:t>
            </a:r>
          </a:p>
          <a:p>
            <a:pPr marL="158750" indent="0">
              <a:buNone/>
            </a:pPr>
            <a:endParaRPr lang="en-US" baseline="0" dirty="0" smtClean="0"/>
          </a:p>
          <a:p>
            <a:pPr marL="158750" indent="0">
              <a:buNone/>
            </a:pPr>
            <a:r>
              <a:rPr lang="en-US" baseline="0" dirty="0" smtClean="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How about this, if we type 3 != 1, will we get a TRUE</a:t>
            </a:r>
            <a:r>
              <a:rPr lang="en-US" baseline="0" dirty="0" smtClean="0"/>
              <a:t> or a FALSE</a:t>
            </a:r>
          </a:p>
          <a:p>
            <a:pPr marL="158750" indent="0">
              <a:buNone/>
            </a:pPr>
            <a:endParaRPr lang="en-US" baseline="0" dirty="0" smtClean="0"/>
          </a:p>
          <a:p>
            <a:pPr marL="158750" indent="0">
              <a:buNone/>
            </a:pPr>
            <a:r>
              <a:rPr lang="en-US" baseline="0" dirty="0" smtClean="0"/>
              <a:t>Let's try it in our </a:t>
            </a:r>
            <a:r>
              <a:rPr lang="en-US" baseline="0" dirty="0" err="1" smtClean="0"/>
              <a:t>Rstudio</a:t>
            </a:r>
            <a:r>
              <a:rPr lang="en-US" baseline="0" dirty="0" smtClean="0"/>
              <a:t> console</a:t>
            </a:r>
          </a:p>
          <a:p>
            <a:pPr marL="158750" indent="0">
              <a:buNone/>
            </a:pPr>
            <a:endParaRPr lang="en-US" baseline="0" dirty="0" smtClean="0"/>
          </a:p>
          <a:p>
            <a:pPr marL="158750" indent="0">
              <a:buNone/>
            </a:pPr>
            <a:r>
              <a:rPr lang="en-US" baseline="0" dirty="0" smtClean="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filter() is only one of many functions that dplyr</a:t>
            </a:r>
            <a:r>
              <a:rPr lang="en-US" baseline="0" dirty="0" smtClean="0"/>
              <a:t> provides to allow you to extract the rows you want from your data. For a more comprehensive sampling </a:t>
            </a:r>
            <a:r>
              <a:rPr lang="en-US" dirty="0" smtClean="0"/>
              <a:t>see </a:t>
            </a:r>
            <a:r>
              <a:rPr lang="en-US" dirty="0"/>
              <a:t>the </a:t>
            </a:r>
            <a:r>
              <a:rPr lang="en-US" dirty="0" smtClean="0"/>
              <a:t>Manipulate cases </a:t>
            </a:r>
            <a:r>
              <a:rPr lang="en-US" dirty="0"/>
              <a:t>section on the dplyr </a:t>
            </a:r>
            <a:r>
              <a:rPr lang="en-US" dirty="0" err="1" smtClean="0"/>
              <a:t>cheatsheet</a:t>
            </a:r>
            <a:r>
              <a:rPr lang="en-US" dirty="0" smtClean="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OK so why don’t we try to put this into action. Shift over to</a:t>
            </a:r>
            <a:r>
              <a:rPr lang="en-US" baseline="0" dirty="0" smtClean="0"/>
              <a:t> </a:t>
            </a:r>
            <a:r>
              <a:rPr lang="en-US" baseline="0" dirty="0" err="1" smtClean="0"/>
              <a:t>Rstudio</a:t>
            </a:r>
            <a:r>
              <a:rPr lang="en-US" baseline="0" dirty="0" smtClean="0"/>
              <a:t> cloud, go to Your Turn 3 in the </a:t>
            </a:r>
            <a:r>
              <a:rPr lang="en-US" baseline="0" dirty="0" err="1" smtClean="0"/>
              <a:t>rmarkdown</a:t>
            </a:r>
            <a:r>
              <a:rPr lang="en-US" baseline="0" dirty="0" smtClean="0"/>
              <a:t> document and work through it in your breakout session</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OK we're briefly going to talk about the</a:t>
            </a:r>
            <a:r>
              <a:rPr lang="en-US" baseline="0" dirty="0" smtClean="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Arrange doesn’t so much change your data as much as organize it</a:t>
            </a:r>
          </a:p>
          <a:p>
            <a:pPr marL="0" indent="0">
              <a:buNone/>
            </a:pPr>
            <a:r>
              <a:rPr lang="en-US" dirty="0" smtClean="0"/>
              <a:t>Often </a:t>
            </a:r>
            <a:r>
              <a:rPr lang="en-US" dirty="0" smtClean="0"/>
              <a:t>when exploring your data you’ll be interested in </a:t>
            </a:r>
            <a:r>
              <a:rPr lang="en-US" dirty="0" smtClean="0"/>
              <a:t>ordering the </a:t>
            </a:r>
            <a:r>
              <a:rPr lang="en-US" dirty="0" smtClean="0"/>
              <a:t>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indent="0">
              <a:buNone/>
            </a:pPr>
            <a:endParaRPr lang="en-US" dirty="0" smtClean="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As</a:t>
            </a:r>
            <a:r>
              <a:rPr lang="en-US" baseline="0" dirty="0" smtClean="0"/>
              <a:t> we’ve seen, dplyr functions all have similar syntax and arrange is no exception.  The data frame is your first argument. After that you can list one or more columns, each separated by a </a:t>
            </a:r>
            <a:r>
              <a:rPr lang="en-US" baseline="0" dirty="0" smtClean="0"/>
              <a:t>comma, </a:t>
            </a:r>
            <a:r>
              <a:rPr lang="en-US" baseline="0" dirty="0" smtClean="0"/>
              <a:t>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Our goals for this session are to learn to use some of</a:t>
            </a:r>
            <a:r>
              <a:rPr lang="en-US" baseline="0" dirty="0" smtClean="0"/>
              <a:t> the functions in the dplyr package to tackle some of the most common challenges in data transformation. In addition we'll be using a special tool called a pipe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In this example we are arranging </a:t>
            </a:r>
            <a:r>
              <a:rPr lang="en-US" baseline="0" dirty="0" err="1" smtClean="0"/>
              <a:t>covid_testing</a:t>
            </a:r>
            <a:r>
              <a:rPr lang="en-US" baseline="0" dirty="0" smtClean="0"/>
              <a:t> data frame by the </a:t>
            </a:r>
            <a:r>
              <a:rPr lang="en-US" baseline="0" dirty="0" err="1" smtClean="0"/>
              <a:t>first_name</a:t>
            </a:r>
            <a:r>
              <a:rPr lang="en-US" baseline="0" dirty="0" smtClean="0"/>
              <a:t>, which </a:t>
            </a:r>
            <a:r>
              <a:rPr lang="en-US" baseline="0" dirty="0" smtClean="0"/>
              <a:t>could be useful depending on your downstream application.</a:t>
            </a:r>
            <a:endParaRPr lang="en-US" baseline="0" dirty="0" smtClean="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By </a:t>
            </a:r>
            <a:r>
              <a:rPr lang="en-US" baseline="0" dirty="0" smtClean="0"/>
              <a:t>default arrange will order the rows from smallest to largest, from a to z, or from earliest date to </a:t>
            </a:r>
            <a:r>
              <a:rPr lang="en-US" baseline="0" dirty="0" smtClean="0"/>
              <a:t>latest depending on what type of data is in the column that we're arranging. </a:t>
            </a:r>
            <a:r>
              <a:rPr lang="en-US" baseline="0" dirty="0" smtClean="0"/>
              <a:t>We can reverse this by wrapping our column of interest in the </a:t>
            </a:r>
            <a:r>
              <a:rPr lang="en-US" baseline="0" dirty="0" err="1" smtClean="0"/>
              <a:t>desc</a:t>
            </a:r>
            <a:r>
              <a:rPr lang="en-US" baseline="0" dirty="0" smtClean="0"/>
              <a:t>() function</a:t>
            </a:r>
            <a:r>
              <a:rPr lang="en-US" baseline="0" dirty="0" smtClean="0"/>
              <a:t>.</a:t>
            </a:r>
          </a:p>
          <a:p>
            <a:pPr marL="0" indent="0">
              <a:buNone/>
            </a:pPr>
            <a:endParaRPr lang="en-US" baseline="0" dirty="0" smtClean="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that we have a decent toolkit of functions with which to manipulate our data we should take a step back and talk about the data analysis process.</a:t>
            </a:r>
          </a:p>
          <a:p>
            <a:pPr marL="0" indent="0">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For instance, in the context of the </a:t>
            </a:r>
            <a:r>
              <a:rPr lang="en-US" dirty="0" err="1" smtClean="0"/>
              <a:t>covid_testing</a:t>
            </a:r>
            <a:r>
              <a:rPr lang="en-US" dirty="0" smtClean="0"/>
              <a:t> data </a:t>
            </a:r>
            <a:r>
              <a:rPr lang="en-US" dirty="0" smtClean="0"/>
              <a:t>set, </a:t>
            </a:r>
            <a:r>
              <a:rPr lang="en-US" dirty="0" smtClean="0"/>
              <a:t>we might be interested in which clinical areas were the first to begin ordering our COVID test. </a:t>
            </a:r>
          </a:p>
          <a:p>
            <a:pPr marL="0" indent="0">
              <a:buNone/>
            </a:pPr>
            <a:endParaRPr lang="en-US" baseline="0" dirty="0" smtClean="0"/>
          </a:p>
          <a:p>
            <a:pPr marL="0" indent="0">
              <a:buNone/>
            </a:pPr>
            <a:r>
              <a:rPr lang="en-US" baseline="0" dirty="0" smtClean="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smtClean="0"/>
          </a:p>
          <a:p>
            <a:pPr marL="0" indent="0">
              <a:buNone/>
            </a:pPr>
            <a:r>
              <a:rPr lang="en-US" baseline="0" dirty="0" smtClean="0">
                <a:sym typeface="Wingdings" panose="05000000000000000000" pitchFamily="2" charset="2"/>
              </a:rPr>
              <a:t></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smtClean="0">
                <a:sym typeface="Wingdings" panose="05000000000000000000" pitchFamily="2" charset="2"/>
              </a:rPr>
              <a:t>pan_day</a:t>
            </a:r>
            <a:r>
              <a:rPr lang="en-US" baseline="0" dirty="0" smtClean="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then  we would select one column, the </a:t>
            </a:r>
            <a:r>
              <a:rPr lang="en-US" baseline="0" dirty="0" err="1" smtClean="0">
                <a:sym typeface="Wingdings" panose="05000000000000000000" pitchFamily="2" charset="2"/>
              </a:rPr>
              <a:t>clinic_name</a:t>
            </a:r>
            <a:r>
              <a:rPr lang="en-US" baseline="0" dirty="0" smtClean="0">
                <a:sym typeface="Wingdings" panose="05000000000000000000" pitchFamily="2" charset="2"/>
              </a:rPr>
              <a:t> column, from that dataset, we can overwrite and assign that back to day_10.</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Finally we'll probably want to arrange that data set by the </a:t>
            </a:r>
            <a:r>
              <a:rPr lang="en-US" baseline="0" dirty="0" err="1" smtClean="0">
                <a:sym typeface="Wingdings" panose="05000000000000000000" pitchFamily="2" charset="2"/>
              </a:rPr>
              <a:t>clinic_name</a:t>
            </a:r>
            <a:r>
              <a:rPr lang="en-US" baseline="0" dirty="0" smtClean="0">
                <a:sym typeface="Wingdings" panose="05000000000000000000" pitchFamily="2" charset="2"/>
              </a:rPr>
              <a:t> column so we can get a more organized picture of the ordering locations.</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smtClean="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There is this way. </a:t>
            </a:r>
          </a:p>
          <a:p>
            <a:pPr marL="0" indent="0">
              <a:buNone/>
            </a:pPr>
            <a:r>
              <a:rPr lang="en-US" dirty="0" smtClean="0"/>
              <a:t>Here we are </a:t>
            </a:r>
            <a:r>
              <a:rPr lang="en-US" baseline="0" dirty="0" smtClean="0"/>
              <a:t>nesting </a:t>
            </a:r>
            <a:r>
              <a:rPr lang="en-US" baseline="0" dirty="0" smtClean="0"/>
              <a:t>these functions one within the other. When nesting functions the innermost function is evaluated first followed sequentially by the next inner ones. </a:t>
            </a:r>
            <a:endParaRPr lang="en-US" baseline="0" dirty="0" smtClean="0"/>
          </a:p>
          <a:p>
            <a:pPr marL="0" indent="0">
              <a:buNone/>
            </a:pPr>
            <a:endParaRPr lang="en-US" baseline="0" dirty="0" smtClean="0"/>
          </a:p>
          <a:p>
            <a:pPr marL="0" indent="0">
              <a:buNone/>
            </a:pPr>
            <a:r>
              <a:rPr lang="en-US" baseline="0" dirty="0" smtClean="0"/>
              <a:t>We </a:t>
            </a:r>
            <a:r>
              <a:rPr lang="en-US" baseline="0" dirty="0" smtClean="0"/>
              <a:t>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endParaRPr lang="en-US" baseline="0" dirty="0" smtClean="0"/>
          </a:p>
          <a:p>
            <a:pPr marL="0" indent="0">
              <a:buNone/>
            </a:pPr>
            <a:endParaRPr lang="en-US" baseline="0" dirty="0" smtClean="0"/>
          </a:p>
          <a:p>
            <a:pPr marL="0" indent="0">
              <a:buNone/>
            </a:pPr>
            <a:r>
              <a:rPr lang="en-US" baseline="0" dirty="0" smtClean="0"/>
              <a:t>What </a:t>
            </a:r>
            <a:r>
              <a:rPr lang="en-US" baseline="0" dirty="0" smtClean="0"/>
              <a:t>would be helpful when performing </a:t>
            </a:r>
            <a:r>
              <a:rPr lang="en-US" baseline="0" dirty="0" smtClean="0"/>
              <a:t>data analyses such </a:t>
            </a:r>
            <a:r>
              <a:rPr lang="en-US" baseline="0" dirty="0" smtClean="0"/>
              <a:t>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This is exactly what the pipe operator</a:t>
            </a:r>
            <a:r>
              <a:rPr lang="en-US" baseline="0" dirty="0" smtClean="0"/>
              <a:t> does. </a:t>
            </a:r>
            <a:endParaRPr lang="en-US" baseline="0" dirty="0" smtClean="0"/>
          </a:p>
          <a:p>
            <a:pPr marL="85487" indent="0">
              <a:buNone/>
            </a:pPr>
            <a:endParaRPr lang="en-US" baseline="0" dirty="0" smtClean="0"/>
          </a:p>
          <a:p>
            <a:pPr marL="85487" indent="0">
              <a:buNone/>
            </a:pPr>
            <a:r>
              <a:rPr lang="en-US" baseline="0" dirty="0" smtClean="0"/>
              <a:t>The pipe operator is this percent, greater than, percent symbol. It's a tool that we use to glue the pieces of our analysis together into one pipeline.</a:t>
            </a:r>
          </a:p>
          <a:p>
            <a:pPr marL="85487" indent="0">
              <a:buNone/>
            </a:pPr>
            <a:endParaRPr lang="en-US" baseline="0" dirty="0" smtClean="0"/>
          </a:p>
          <a:p>
            <a:pPr marL="85487" indent="0">
              <a:buNone/>
            </a:pPr>
            <a:r>
              <a:rPr lang="en-US" baseline="0" dirty="0" smtClean="0"/>
              <a:t>The </a:t>
            </a:r>
            <a:r>
              <a:rPr lang="en-US" baseline="0" dirty="0" smtClean="0"/>
              <a:t>pipe operator does something very simple but at the same time incredible useful. It takes the product of whatever is on the left and puts it into the function on the right. </a:t>
            </a:r>
            <a:endParaRPr lang="en-US" baseline="0" dirty="0" smtClean="0"/>
          </a:p>
          <a:p>
            <a:pPr marL="85487" indent="0">
              <a:buNone/>
            </a:pPr>
            <a:endParaRPr lang="en-US" baseline="0" dirty="0" smtClean="0"/>
          </a:p>
          <a:p>
            <a:pPr marL="85487" indent="0">
              <a:buNone/>
            </a:pPr>
            <a:r>
              <a:rPr lang="en-US" baseline="0" dirty="0" smtClean="0"/>
              <a:t>So </a:t>
            </a:r>
            <a:r>
              <a:rPr lang="en-US" baseline="0" dirty="0" smtClean="0"/>
              <a:t>for </a:t>
            </a:r>
            <a:r>
              <a:rPr lang="en-US" baseline="0" dirty="0" smtClean="0"/>
              <a:t>example, </a:t>
            </a:r>
            <a:r>
              <a:rPr lang="en-US" baseline="0" dirty="0" smtClean="0"/>
              <a:t>the two lines of code in the gray box do exactly the same thing. </a:t>
            </a:r>
            <a:endParaRPr lang="en-US" baseline="0" dirty="0" smtClean="0"/>
          </a:p>
          <a:p>
            <a:pPr marL="85487" indent="0">
              <a:buNone/>
            </a:pPr>
            <a:endParaRPr lang="en-US" baseline="0" dirty="0" smtClean="0"/>
          </a:p>
          <a:p>
            <a:pPr marL="85487" indent="0">
              <a:buNone/>
            </a:pPr>
            <a:r>
              <a:rPr lang="en-US" baseline="0" dirty="0" smtClean="0"/>
              <a:t>There are a whole bunch of reasons as to why this is a useful thing but for me, one of the most important reasons is that it turns computer code into something that is almost legible as human </a:t>
            </a:r>
            <a:r>
              <a:rPr lang="en-US" baseline="0" dirty="0" smtClean="0"/>
              <a:t>language. </a:t>
            </a:r>
            <a:endParaRPr lang="en-US" baseline="0" dirty="0" smtClean="0"/>
          </a:p>
          <a:p>
            <a:pPr marL="85487" indent="0">
              <a:buNone/>
            </a:pPr>
            <a:endParaRPr lang="en-US" baseline="0" dirty="0" smtClean="0"/>
          </a:p>
          <a:p>
            <a:pPr marL="85487" indent="0">
              <a:buNone/>
            </a:pPr>
            <a:r>
              <a:rPr lang="en-US" baseline="0" dirty="0" smtClean="0"/>
              <a:t>You </a:t>
            </a:r>
            <a:r>
              <a:rPr lang="en-US" baseline="0" dirty="0" smtClean="0"/>
              <a:t>could </a:t>
            </a:r>
            <a:r>
              <a:rPr lang="en-US" baseline="0" dirty="0" smtClean="0"/>
              <a:t>essentially read </a:t>
            </a:r>
            <a:r>
              <a:rPr lang="en-US" baseline="0" dirty="0" smtClean="0"/>
              <a:t>the </a:t>
            </a:r>
            <a:r>
              <a:rPr lang="en-US" baseline="0" dirty="0" smtClean="0"/>
              <a:t>second line of code as </a:t>
            </a:r>
            <a:r>
              <a:rPr lang="en-US" baseline="0" dirty="0" smtClean="0"/>
              <a:t>“Take the </a:t>
            </a:r>
            <a:r>
              <a:rPr lang="en-US" baseline="0" dirty="0" err="1" smtClean="0"/>
              <a:t>covid_testing</a:t>
            </a:r>
            <a:r>
              <a:rPr lang="en-US" baseline="0" dirty="0" smtClean="0"/>
              <a:t> </a:t>
            </a:r>
            <a:r>
              <a:rPr lang="en-US" baseline="0" dirty="0" smtClean="0"/>
              <a:t>data frame, and then filter the </a:t>
            </a:r>
            <a:r>
              <a:rPr lang="en-US" baseline="0" dirty="0" err="1" smtClean="0"/>
              <a:t>pan_day</a:t>
            </a:r>
            <a:r>
              <a:rPr lang="en-US" baseline="0" dirty="0" smtClean="0"/>
              <a:t> column </a:t>
            </a:r>
            <a:r>
              <a:rPr lang="en-US" baseline="0" dirty="0" smtClean="0"/>
              <a:t>to rows </a:t>
            </a:r>
            <a:r>
              <a:rPr lang="en-US" baseline="0" dirty="0" smtClean="0"/>
              <a:t>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code here is far more succinct. </a:t>
            </a:r>
            <a:r>
              <a:rPr lang="en-US" dirty="0" smtClean="0"/>
              <a:t>It's essentially </a:t>
            </a:r>
            <a:r>
              <a:rPr lang="en-US" dirty="0" smtClean="0"/>
              <a:t>self </a:t>
            </a:r>
            <a:r>
              <a:rPr lang="en-US" dirty="0" smtClean="0"/>
              <a:t>describing since it’s </a:t>
            </a:r>
            <a:r>
              <a:rPr lang="en-US" dirty="0" smtClean="0"/>
              <a:t>written in a sequential,</a:t>
            </a:r>
            <a:r>
              <a:rPr lang="en-US" baseline="0" dirty="0" smtClean="0"/>
              <a:t> essentially human readable format. </a:t>
            </a:r>
            <a:endParaRPr lang="en-US" baseline="0" dirty="0" smtClean="0"/>
          </a:p>
          <a:p>
            <a:pPr marL="0" indent="0">
              <a:buNone/>
            </a:pPr>
            <a:endParaRPr lang="en-US"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smtClean="0"/>
          </a:p>
          <a:p>
            <a:pPr marL="0" indent="0">
              <a:buNone/>
            </a:pPr>
            <a:r>
              <a:rPr lang="en-US" baseline="0" dirty="0" smtClean="0"/>
              <a:t>An additional benefit is that it makes </a:t>
            </a:r>
            <a:r>
              <a:rPr lang="en-US" baseline="0" dirty="0" smtClean="0"/>
              <a:t>it easier to </a:t>
            </a:r>
            <a:r>
              <a:rPr lang="en-US" baseline="0" dirty="0" smtClean="0"/>
              <a:t>actually write code because it's much easier to translate our thoughts into an </a:t>
            </a:r>
            <a:r>
              <a:rPr lang="en-US" baseline="0" dirty="0" smtClean="0"/>
              <a:t>analytical pipeline. </a:t>
            </a:r>
            <a:endParaRPr lang="en-US" baseline="0" dirty="0" smtClean="0"/>
          </a:p>
        </p:txBody>
      </p:sp>
    </p:spTree>
    <p:extLst>
      <p:ext uri="{BB962C8B-B14F-4D97-AF65-F5344CB8AC3E}">
        <p14:creationId xmlns:p14="http://schemas.microsoft.com/office/powerpoint/2010/main" val="1755690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the generalized data science pipeline</a:t>
            </a:r>
            <a:r>
              <a:rPr lang="en-US" baseline="0" dirty="0" smtClean="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5</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pipe operator</a:t>
            </a:r>
            <a:r>
              <a:rPr lang="en-US" baseline="0" dirty="0" smtClean="0"/>
              <a:t> is going to be so useful to you </a:t>
            </a:r>
            <a:r>
              <a:rPr lang="en-US" baseline="0" dirty="0" err="1" smtClean="0"/>
              <a:t>you</a:t>
            </a:r>
            <a:r>
              <a:rPr lang="en-US" baseline="0" dirty="0" smtClean="0"/>
              <a:t> might as well learning a shortcut key that will type it out for you.</a:t>
            </a:r>
          </a:p>
          <a:p>
            <a:pPr marL="158750" indent="0">
              <a:buNone/>
            </a:pPr>
            <a:endParaRPr lang="en-US" baseline="0" dirty="0" smtClean="0"/>
          </a:p>
          <a:p>
            <a:pPr marL="158750" indent="0">
              <a:buNone/>
            </a:pPr>
            <a:r>
              <a:rPr lang="en-US" baseline="0" dirty="0" smtClean="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OK so let's put this to action. Imagine you get a</a:t>
            </a:r>
            <a:r>
              <a:rPr lang="en-US" baseline="0" dirty="0" smtClean="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smtClean="0"/>
          </a:p>
          <a:p>
            <a:pPr marL="158750" indent="0">
              <a:buNone/>
            </a:pPr>
            <a:r>
              <a:rPr lang="en-US" baseline="0" dirty="0" smtClean="0"/>
              <a:t>You decide to investigate using the </a:t>
            </a:r>
            <a:r>
              <a:rPr lang="en-US" baseline="0" dirty="0" err="1" smtClean="0"/>
              <a:t>covid_testing</a:t>
            </a:r>
            <a:r>
              <a:rPr lang="en-US" baseline="0" dirty="0" smtClean="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Until</a:t>
            </a:r>
            <a:r>
              <a:rPr lang="en-US" baseline="0" dirty="0" smtClean="0"/>
              <a:t> now we've </a:t>
            </a:r>
            <a:endParaRPr lang="en-US" dirty="0"/>
          </a:p>
        </p:txBody>
      </p:sp>
    </p:spTree>
    <p:extLst>
      <p:ext uri="{BB962C8B-B14F-4D97-AF65-F5344CB8AC3E}">
        <p14:creationId xmlns:p14="http://schemas.microsoft.com/office/powerpoint/2010/main" val="3323970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To answer questions like these we’re going to need a new set of functions whose job is to derive new data from our original data frame. The two work-horse functions in dplyr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To quickly review</a:t>
            </a:r>
            <a:r>
              <a:rPr lang="en-US" baseline="0" dirty="0" smtClean="0"/>
              <a:t> what we mean by a tidy dataset. By definition it essentially describes a data set in which variables or features are recorded in columns </a:t>
            </a:r>
            <a:r>
              <a:rPr lang="en-US" baseline="0" dirty="0" smtClean="0">
                <a:sym typeface="Wingdings" panose="05000000000000000000" pitchFamily="2" charset="2"/>
              </a:rPr>
              <a:t></a:t>
            </a:r>
          </a:p>
          <a:p>
            <a:pPr marL="0" indent="0">
              <a:buFont typeface="Arial" panose="020B0604020202020204" pitchFamily="34" charset="0"/>
              <a:buNone/>
            </a:pPr>
            <a:r>
              <a:rPr lang="en-US" baseline="0" dirty="0" smtClean="0">
                <a:sym typeface="Wingdings" panose="05000000000000000000" pitchFamily="2" charset="2"/>
              </a:rPr>
              <a:t>Each row represents a single observation </a:t>
            </a:r>
          </a:p>
          <a:p>
            <a:pPr marL="0" indent="0">
              <a:buFont typeface="Arial" panose="020B0604020202020204" pitchFamily="34" charset="0"/>
              <a:buNone/>
            </a:pPr>
            <a:r>
              <a:rPr lang="en-US" baseline="0" dirty="0" smtClean="0">
                <a:sym typeface="Wingdings" panose="05000000000000000000" pitchFamily="2" charset="2"/>
              </a:rPr>
              <a:t>And finally each cell contains only one value.</a:t>
            </a:r>
          </a:p>
          <a:p>
            <a:pPr marL="0" indent="0">
              <a:buFont typeface="Arial" panose="020B0604020202020204" pitchFamily="34" charset="0"/>
              <a:buNone/>
            </a:pPr>
            <a:r>
              <a:rPr lang="en-US" dirty="0" smtClean="0"/>
              <a:t>This</a:t>
            </a:r>
            <a:r>
              <a:rPr lang="en-US" baseline="0" dirty="0" smtClean="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smtClean="0"/>
              <a:t>The opposite is a messy data frame which is generally how data will come at you in the wild and are difficult or impossible to analyze at the outset.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indent="0">
              <a:buNone/>
            </a:pPr>
            <a:endParaRPr lang="en-US" baseline="0" dirty="0" smtClean="0"/>
          </a:p>
          <a:p>
            <a:pPr marL="0" indent="0">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start the session with a Your Turn.</a:t>
            </a:r>
            <a:r>
              <a:rPr lang="en-US" baseline="0" dirty="0" smtClean="0"/>
              <a:t> Let's open the R markdown file called 04-Transform.Rmd and load the </a:t>
            </a:r>
            <a:r>
              <a:rPr lang="en-US" baseline="0" dirty="0" err="1" smtClean="0"/>
              <a:t>covid</a:t>
            </a:r>
            <a:r>
              <a:rPr lang="en-US" baseline="0" dirty="0" smtClean="0"/>
              <a:t> testing dataset. </a:t>
            </a:r>
          </a:p>
          <a:p>
            <a:pPr marL="0" indent="0">
              <a:buNone/>
            </a:pPr>
            <a:endParaRPr lang="en-US" baseline="0" dirty="0" smtClean="0"/>
          </a:p>
          <a:p>
            <a:pPr marL="0" indent="0">
              <a:buNone/>
            </a:pPr>
            <a:r>
              <a:rPr lang="en-US" baseline="0" dirty="0" smtClean="0"/>
              <a:t>This can be done by selecting it from the lower right pane under the "file" tab, or if you're more of a toolbar kind of person, you can select File &gt;&gt; Open file &gt;&gt; 04-Transform.Rmd.</a:t>
            </a:r>
          </a:p>
          <a:p>
            <a:pPr marL="0" indent="0">
              <a:buNone/>
            </a:pPr>
            <a:endParaRPr lang="en-US" baseline="0" dirty="0" smtClean="0"/>
          </a:p>
          <a:p>
            <a:pPr marL="0" indent="0">
              <a:buNone/>
            </a:pPr>
            <a:r>
              <a:rPr lang="en-US" baseline="0" dirty="0" smtClean="0"/>
              <a:t>After that go to the first code chunk which is called setup on line </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And as a quick </a:t>
            </a:r>
            <a:r>
              <a:rPr lang="en-US" dirty="0" err="1" smtClean="0"/>
              <a:t>followup</a:t>
            </a:r>
            <a:r>
              <a:rPr lang="en-US" dirty="0" smtClean="0"/>
              <a:t> how can you tell that you were successful in loading the </a:t>
            </a:r>
            <a:r>
              <a:rPr lang="en-US" dirty="0" err="1" smtClean="0"/>
              <a:t>covid_testing</a:t>
            </a:r>
            <a:r>
              <a:rPr lang="en-US" dirty="0" smtClean="0"/>
              <a:t> data set</a:t>
            </a:r>
          </a:p>
          <a:p>
            <a:pPr marL="0" indent="0">
              <a:buNone/>
            </a:pPr>
            <a:r>
              <a:rPr lang="en-US" dirty="0" smtClean="0"/>
              <a:t>1 The code that imported</a:t>
            </a:r>
            <a:r>
              <a:rPr lang="en-US" baseline="0" dirty="0" smtClean="0"/>
              <a:t> the data set didn’t yield an error</a:t>
            </a:r>
          </a:p>
          <a:p>
            <a:pPr marL="0" indent="0">
              <a:buNone/>
            </a:pPr>
            <a:r>
              <a:rPr lang="en-US" baseline="0" dirty="0" smtClean="0"/>
              <a:t>2 code that references the </a:t>
            </a:r>
            <a:r>
              <a:rPr lang="en-US" baseline="0" dirty="0" err="1" smtClean="0"/>
              <a:t>covid_testing</a:t>
            </a:r>
            <a:r>
              <a:rPr lang="en-US" baseline="0" dirty="0" smtClean="0"/>
              <a:t> data set runs without an error</a:t>
            </a:r>
          </a:p>
          <a:p>
            <a:pPr marL="0" indent="0">
              <a:buNone/>
            </a:pPr>
            <a:r>
              <a:rPr lang="en-US" baseline="0" dirty="0" smtClean="0"/>
              <a:t>3. You can see the </a:t>
            </a:r>
            <a:r>
              <a:rPr lang="en-US" baseline="0" dirty="0" err="1" smtClean="0"/>
              <a:t>covid_testing</a:t>
            </a:r>
            <a:r>
              <a:rPr lang="en-US" baseline="0" dirty="0" smtClean="0"/>
              <a:t> object in your environment pane</a:t>
            </a:r>
          </a:p>
          <a:p>
            <a:pPr marL="0" indent="0">
              <a:buNone/>
            </a:pPr>
            <a:r>
              <a:rPr lang="en-US" baseline="0" dirty="0" smtClean="0"/>
              <a:t>Or 4 all of the above.</a:t>
            </a:r>
          </a:p>
          <a:p>
            <a:pPr marL="0" indent="0">
              <a:buNone/>
            </a:pPr>
            <a:r>
              <a:rPr lang="en-US" baseline="0" dirty="0" smtClean="0"/>
              <a:t>Put your answer in the chat window</a:t>
            </a:r>
          </a:p>
          <a:p>
            <a:pPr marL="0" indent="0">
              <a:buNone/>
            </a:pPr>
            <a:endParaRPr lang="en-US" baseline="0" dirty="0" smtClean="0"/>
          </a:p>
          <a:p>
            <a:pPr marL="0" indent="0">
              <a:buNone/>
            </a:pPr>
            <a:endParaRPr lang="en-US" baseline="0" dirty="0" smtClean="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In</a:t>
            </a:r>
            <a:r>
              <a:rPr lang="en-US" baseline="0" dirty="0" smtClean="0"/>
              <a:t> this session we'll be using functions that are part of the dplyr package. The dplyr package is part of the </a:t>
            </a:r>
            <a:r>
              <a:rPr lang="en-US" baseline="0" dirty="0" err="1" smtClean="0"/>
              <a:t>tidyverse</a:t>
            </a:r>
            <a:r>
              <a:rPr lang="en-US" baseline="0" dirty="0" smtClean="0"/>
              <a:t> meta-package and a workhorse for data transformation.</a:t>
            </a:r>
            <a:endParaRPr lang="en-US" dirty="0" smtClean="0"/>
          </a:p>
          <a:p>
            <a:pPr marL="0" indent="0">
              <a:buNone/>
            </a:pPr>
            <a:endParaRPr lang="en-US" dirty="0" smtClean="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extLst/>
          </a:blip>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5" r:id="rId6"/>
    <p:sldLayoutId id="2147483673" r:id="rId7"/>
    <p:sldLayoutId id="2147483674" r:id="rId8"/>
    <p:sldLayoutId id="2147483675" r:id="rId9"/>
    <p:sldLayoutId id="2147483676" r:id="rId10"/>
    <p:sldLayoutId id="2147483677" r:id="rId11"/>
    <p:sldLayoutId id="2147483680" r:id="rId12"/>
    <p:sldLayoutId id="2147483681" r:id="rId13"/>
    <p:sldLayoutId id="2147483682" r:id="rId14"/>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tiff"/></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Setup</a:t>
            </a:r>
            <a:endParaRPr lang="en-US" dirty="0"/>
          </a:p>
        </p:txBody>
      </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dirty="0" smtClean="0"/>
                <a:t>1</a:t>
              </a:r>
              <a:endParaRPr lang="en-US" sz="4000" dirty="0"/>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dirty="0" smtClean="0"/>
                <a:t>2</a:t>
              </a:r>
              <a:endParaRPr lang="en-US" sz="4000" dirty="0"/>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3" name="Rectangle 2"/>
          <p:cNvSpPr/>
          <p:nvPr/>
        </p:nvSpPr>
        <p:spPr>
          <a:xfrm>
            <a:off x="3894353" y="1636795"/>
            <a:ext cx="4503156" cy="523220"/>
          </a:xfrm>
          <a:prstGeom prst="rect">
            <a:avLst/>
          </a:prstGeom>
          <a:solidFill>
            <a:srgbClr val="FFFFD1"/>
          </a:solidFill>
          <a:ln>
            <a:solidFill>
              <a:schemeClr val="tx1">
                <a:lumMod val="75000"/>
                <a:lumOff val="25000"/>
              </a:schemeClr>
            </a:solidFill>
          </a:ln>
        </p:spPr>
        <p:txBody>
          <a:bodyPr wrap="none">
            <a:spAutoFit/>
          </a:bodyPr>
          <a:lstStyle/>
          <a:p>
            <a:r>
              <a:rPr lang="en-US" sz="2800" dirty="0"/>
              <a:t>https://tinyurl.com/apir2020</a:t>
            </a:r>
            <a:endParaRPr lang="en-US" sz="2800" dirty="0"/>
          </a:p>
        </p:txBody>
      </p:sp>
    </p:spTree>
    <p:extLst>
      <p:ext uri="{BB962C8B-B14F-4D97-AF65-F5344CB8AC3E}">
        <p14:creationId xmlns:p14="http://schemas.microsoft.com/office/powerpoint/2010/main" val="33894608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smtClean="0">
                <a:latin typeface="+mj-lt"/>
                <a:ea typeface="Calibri"/>
                <a:cs typeface="Calibri"/>
                <a:sym typeface="Calibri"/>
              </a:rPr>
              <a:t>dplyr </a:t>
            </a:r>
            <a:r>
              <a:rPr lang="en-US" sz="3200" dirty="0">
                <a:latin typeface="+mj-lt"/>
                <a:ea typeface="Calibri"/>
                <a:cs typeface="Calibri"/>
                <a:sym typeface="Calibri"/>
              </a:rPr>
              <a:t>implements a </a:t>
            </a:r>
            <a:r>
              <a:rPr lang="en-US" sz="3200" i="1" dirty="0">
                <a:latin typeface="+mj-lt"/>
                <a:ea typeface="Calibri"/>
                <a:cs typeface="Calibri"/>
                <a:sym typeface="Calibri"/>
              </a:rPr>
              <a:t>grammar </a:t>
            </a:r>
            <a:r>
              <a:rPr lang="en-US" sz="3200" dirty="0">
                <a:latin typeface="+mj-lt"/>
                <a:ea typeface="Calibri"/>
                <a:cs typeface="Calibri"/>
                <a:sym typeface="Calibri"/>
              </a:rPr>
              <a:t>for </a:t>
            </a:r>
            <a:r>
              <a:rPr lang="en-US" sz="3200" dirty="0" smtClean="0">
                <a:latin typeface="+mj-lt"/>
                <a:ea typeface="Calibri"/>
                <a:cs typeface="Calibri"/>
                <a:sym typeface="Calibri"/>
              </a:rPr>
              <a:t>transforming </a:t>
            </a:r>
            <a:r>
              <a:rPr lang="en-US" sz="3200" dirty="0">
                <a:latin typeface="+mj-lt"/>
                <a:ea typeface="Calibri"/>
                <a:cs typeface="Calibri"/>
                <a:sym typeface="Calibri"/>
              </a:rPr>
              <a:t>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Analytical Approach</a:t>
            </a:r>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r>
                <a:rPr lang="en-US" sz="5400" dirty="0" smtClean="0"/>
                <a:t>(</a:t>
              </a:r>
              <a:endParaRPr lang="en-US" sz="5400" dirty="0"/>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smtClean="0"/>
                <a:t>)</a:t>
              </a:r>
              <a:endParaRPr lang="en-US" sz="5400" dirty="0"/>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Analytical Approach</a:t>
            </a:r>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US" smtClean="0"/>
              <a:pPr/>
              <a:t>12</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smtClean="0"/>
                <a:t>)</a:t>
              </a:r>
              <a:endParaRPr lang="en-US" sz="3200" dirty="0"/>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smtClean="0"/>
                <a:t>)</a:t>
              </a:r>
              <a:endParaRPr lang="en-US" sz="3200" dirty="0"/>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smtClean="0"/>
                <a:t>)</a:t>
              </a:r>
              <a:endParaRPr lang="en-US" sz="3200" dirty="0"/>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smtClean="0">
                <a:solidFill>
                  <a:srgbClr val="000000"/>
                </a:solidFill>
                <a:latin typeface="+mj-lt"/>
              </a:rPr>
              <a:t>dplyr: </a:t>
            </a:r>
            <a:r>
              <a:rPr lang="nn-NO" sz="4800" dirty="0" smtClean="0">
                <a:solidFill>
                  <a:srgbClr val="000000"/>
                </a:solidFill>
                <a:latin typeface="+mj-lt"/>
              </a:rPr>
              <a:t>a </a:t>
            </a:r>
            <a:r>
              <a:rPr lang="nn-NO" sz="4800" dirty="0">
                <a:solidFill>
                  <a:srgbClr val="000000"/>
                </a:solidFill>
                <a:latin typeface="+mj-lt"/>
              </a:rPr>
              <a:t>grammar for </a:t>
            </a:r>
            <a:r>
              <a:rPr lang="nn-NO" sz="4800" dirty="0" smtClean="0">
                <a:solidFill>
                  <a:srgbClr val="000000"/>
                </a:solidFill>
                <a:latin typeface="+mj-lt"/>
              </a:rPr>
              <a:t>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Choose</a:t>
            </a:r>
            <a:r>
              <a:rPr lang="en-US" sz="4000" dirty="0" smtClean="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a:t>
            </a:r>
            <a:r>
              <a:rPr lang="en-US" sz="4000" dirty="0" smtClean="0">
                <a:solidFill>
                  <a:srgbClr val="000000"/>
                </a:solidFill>
                <a:latin typeface="+mj-lt"/>
              </a:rPr>
              <a:t>rows</a:t>
            </a:r>
            <a:r>
              <a:rPr lang="en-US" sz="4000" dirty="0" smtClean="0">
                <a:solidFill>
                  <a:srgbClr val="000000"/>
                </a:solidFill>
                <a:latin typeface="+mj-lt"/>
              </a:rPr>
              <a:t>.</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Derive</a:t>
            </a:r>
            <a:r>
              <a:rPr lang="en-US" sz="4000" dirty="0" smtClean="0">
                <a:solidFill>
                  <a:srgbClr val="000000"/>
                </a:solidFill>
                <a:latin typeface="+mj-lt"/>
              </a:rPr>
              <a:t> new </a:t>
            </a:r>
            <a:r>
              <a:rPr lang="en-US" sz="4000" dirty="0">
                <a:solidFill>
                  <a:srgbClr val="000000"/>
                </a:solidFill>
              </a:rPr>
              <a:t>columns</a:t>
            </a:r>
            <a:r>
              <a:rPr lang="en-US" sz="4000" dirty="0" smtClean="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mutate()</a:t>
            </a:r>
            <a:endParaRPr lang="en-US" sz="4000" b="1" dirty="0">
              <a:solidFill>
                <a:srgbClr val="78AAD6"/>
              </a:solidFill>
              <a:latin typeface="+mj-lt"/>
            </a:endParaRP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Change</a:t>
            </a:r>
            <a:r>
              <a:rPr lang="en-US" sz="4000" dirty="0" smtClean="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summarize()</a:t>
            </a:r>
            <a:endParaRPr lang="en-US" sz="4000" b="1" dirty="0">
              <a:solidFill>
                <a:srgbClr val="78AAD6"/>
              </a:solidFill>
              <a:latin typeface="+mj-lt"/>
            </a:endParaRP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13</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Common </a:t>
            </a:r>
            <a:r>
              <a:rPr lang="en-US" sz="5400" dirty="0">
                <a:solidFill>
                  <a:srgbClr val="000000"/>
                </a:solidFill>
                <a:latin typeface="+mj-lt"/>
              </a:rPr>
              <a:t>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t>
            </a:r>
            <a:r>
              <a:rPr lang="en-US" sz="2800" dirty="0" smtClean="0">
                <a:latin typeface="+mj-lt"/>
                <a:ea typeface="Calibri"/>
                <a:cs typeface="Calibri"/>
                <a:sym typeface="Calibri"/>
              </a:rPr>
              <a:t>and </a:t>
            </a:r>
            <a:r>
              <a:rPr lang="en-US" sz="2800" dirty="0">
                <a:latin typeface="+mj-lt"/>
                <a:ea typeface="Calibri"/>
                <a:cs typeface="Calibri"/>
                <a:sym typeface="Calibri"/>
              </a:rPr>
              <a:t>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function(</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14</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a:t>
            </a:r>
            <a:r>
              <a:rPr lang="en-US" sz="7200" dirty="0" smtClean="0">
                <a:solidFill>
                  <a:schemeClr val="tx1">
                    <a:lumMod val="75000"/>
                    <a:lumOff val="25000"/>
                  </a:schemeClr>
                </a:solidFill>
                <a:latin typeface="+mj-lt"/>
              </a:rPr>
              <a:t>Transformation</a:t>
            </a:r>
            <a:endParaRPr lang="en-US" sz="72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smtClean="0">
                <a:solidFill>
                  <a:schemeClr val="tx1">
                    <a:lumMod val="65000"/>
                    <a:lumOff val="35000"/>
                  </a:schemeClr>
                </a:solidFill>
              </a:rPr>
              <a:t>Session </a:t>
            </a:r>
            <a:r>
              <a:rPr lang="en-US" sz="2000" dirty="0" smtClean="0">
                <a:solidFill>
                  <a:schemeClr val="tx1">
                    <a:lumMod val="65000"/>
                    <a:lumOff val="35000"/>
                  </a:schemeClr>
                </a:solidFill>
              </a:rPr>
              <a:t>4</a:t>
            </a:r>
            <a:endParaRPr lang="en-US" sz="2000" dirty="0" smtClean="0">
              <a:solidFill>
                <a:schemeClr val="tx1">
                  <a:lumMod val="65000"/>
                  <a:lumOff val="35000"/>
                </a:schemeClr>
              </a:solidFill>
            </a:endParaRPr>
          </a:p>
          <a:p>
            <a:r>
              <a:rPr lang="en-US" sz="2000" b="1" dirty="0" smtClean="0">
                <a:solidFill>
                  <a:schemeClr val="tx1">
                    <a:lumMod val="65000"/>
                    <a:lumOff val="35000"/>
                  </a:schemeClr>
                </a:solidFill>
              </a:rPr>
              <a:t>Amrom Obstfeld</a:t>
            </a:r>
          </a:p>
          <a:p>
            <a:r>
              <a:rPr lang="en-US" sz="2000" dirty="0" smtClean="0">
                <a:solidFill>
                  <a:schemeClr val="tx1">
                    <a:lumMod val="65000"/>
                    <a:lumOff val="35000"/>
                  </a:schemeClr>
                </a:solidFill>
              </a:rPr>
              <a:t>July 17, 2020</a:t>
            </a:r>
            <a:endParaRPr lang="en-US" sz="2000" dirty="0" smtClean="0">
              <a:solidFill>
                <a:schemeClr val="tx1">
                  <a:lumMod val="65000"/>
                  <a:lumOff val="35000"/>
                </a:scheme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smtClean="0">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smtClean="0">
                          <a:solidFill>
                            <a:srgbClr val="FFFFFF"/>
                          </a:solidFill>
                          <a:effectLst/>
                          <a:latin typeface="Arial" panose="020B0604020202020204" pitchFamily="34" charset="0"/>
                        </a:rPr>
                        <a:t>gender</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306787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extLst/>
            </a:blip>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extLst/>
            </a:blip>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2784755250"/>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dirty="0" err="1" smtClean="0">
                <a:solidFill>
                  <a:srgbClr val="005493"/>
                </a:solidFill>
                <a:latin typeface="Consolas" panose="020B0609020204030204" pitchFamily="49" charset="0"/>
              </a:rPr>
              <a:t>first_name</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a:t>
            </a:r>
            <a:r>
              <a:rPr lang="en-US" sz="3200" dirty="0" smtClean="0">
                <a:solidFill>
                  <a:srgbClr val="005493"/>
                </a:solidFill>
                <a:latin typeface="Calibri"/>
                <a:ea typeface="Calibri"/>
                <a:cs typeface="Calibri"/>
                <a:sym typeface="Calibri"/>
              </a:rPr>
              <a:t>from </a:t>
            </a:r>
            <a:r>
              <a:rPr lang="en-US" sz="3200" dirty="0" err="1" smtClean="0">
                <a:solidFill>
                  <a:srgbClr val="005493"/>
                </a:solidFill>
                <a:latin typeface="Consolas" panose="020B0609020204030204" pitchFamily="49" charset="0"/>
                <a:ea typeface="Calibri"/>
                <a:cs typeface="Calibri"/>
                <a:sym typeface="Calibri"/>
              </a:rPr>
              <a:t>covid_testing</a:t>
            </a:r>
            <a:endParaRPr lang="en-US" sz="3200" dirty="0" smtClean="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smtClean="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If you have time, try to remove the </a:t>
            </a:r>
            <a:r>
              <a:rPr lang="en-US" sz="3200" dirty="0" err="1" smtClean="0">
                <a:solidFill>
                  <a:srgbClr val="005493"/>
                </a:solidFill>
                <a:latin typeface="Consolas" panose="020B0609020204030204" pitchFamily="49" charset="0"/>
              </a:rPr>
              <a:t>first_name</a:t>
            </a:r>
            <a:r>
              <a:rPr lang="en-US" sz="3200" dirty="0" smtClean="0">
                <a:solidFill>
                  <a:srgbClr val="005493"/>
                </a:solidFill>
                <a:latin typeface="Calibri"/>
                <a:ea typeface="Calibri"/>
                <a:cs typeface="Calibri"/>
                <a:sym typeface="Calibri"/>
              </a:rPr>
              <a:t> column</a:t>
            </a:r>
            <a:endParaRPr lang="en-US" sz="3200" dirty="0" smtClean="0">
              <a:solidFill>
                <a:srgbClr val="005493"/>
              </a:solidFill>
              <a:latin typeface="Calibri"/>
              <a:ea typeface="Calibri"/>
              <a:cs typeface="Calibri"/>
              <a:sym typeface="Calibri"/>
            </a:endParaRPr>
          </a:p>
          <a:p>
            <a:pPr marL="6803">
              <a:buClr>
                <a:schemeClr val="accent1">
                  <a:lumMod val="75000"/>
                </a:schemeClr>
              </a:buClr>
            </a:pPr>
            <a:endParaRPr sz="3200" dirty="0" smtClean="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4F81BD">
                    <a:lumMod val="75000"/>
                  </a:srgbClr>
                </a:solidFill>
                <a:latin typeface="Consolas" panose="020B0609020204030204" pitchFamily="49" charset="0"/>
                <a:ea typeface="Courier New"/>
                <a:cs typeface="Consolas" panose="020B0609020204030204" pitchFamily="49" charset="0"/>
                <a:sym typeface="Courier New"/>
              </a:rPr>
              <a:t>_____)</a:t>
            </a:r>
            <a:endPar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endParaRP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22</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24</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Common </a:t>
            </a:r>
            <a:r>
              <a:rPr lang="en-US" sz="5400" dirty="0">
                <a:solidFill>
                  <a:srgbClr val="000000"/>
                </a:solidFill>
                <a:latin typeface="+mj-lt"/>
              </a:rPr>
              <a:t>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function(</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25</a:t>
            </a:fld>
            <a:endParaRPr lang="en-US"/>
          </a:p>
        </p:txBody>
      </p:sp>
    </p:spTree>
    <p:extLst>
      <p:ext uri="{BB962C8B-B14F-4D97-AF65-F5344CB8AC3E}">
        <p14:creationId xmlns:p14="http://schemas.microsoft.com/office/powerpoint/2010/main" val="687966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26</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27</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1" name="Rectangle 20"/>
          <p:cNvSpPr/>
          <p:nvPr/>
        </p:nvSpPr>
        <p:spPr>
          <a:xfrm>
            <a:off x="407729" y="5205669"/>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2" name="Rectangle 21"/>
          <p:cNvSpPr/>
          <p:nvPr/>
        </p:nvSpPr>
        <p:spPr>
          <a:xfrm>
            <a:off x="407728" y="566326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3" name="Rectangle 22"/>
          <p:cNvSpPr/>
          <p:nvPr/>
        </p:nvSpPr>
        <p:spPr>
          <a:xfrm>
            <a:off x="437464" y="6120862"/>
            <a:ext cx="941283" cy="369332"/>
          </a:xfrm>
          <a:prstGeom prst="rect">
            <a:avLst/>
          </a:prstGeom>
        </p:spPr>
        <p:txBody>
          <a:bodyPr wrap="square">
            <a:spAutoFit/>
          </a:bodyPr>
          <a:lstStyle/>
          <a:p>
            <a:r>
              <a:rPr lang="en-US" sz="1800" b="1" dirty="0" smtClean="0">
                <a:solidFill>
                  <a:schemeClr val="accent1"/>
                </a:solidFill>
              </a:rPr>
              <a:t>TRUE</a:t>
            </a:r>
            <a:endParaRPr lang="en-US" sz="1800" b="1" dirty="0">
              <a:solidFill>
                <a:schemeClr val="accent1"/>
              </a:solidFill>
            </a:endParaRPr>
          </a:p>
        </p:txBody>
      </p:sp>
      <p:sp>
        <p:nvSpPr>
          <p:cNvPr id="10" name="Slide Number Placeholder 9"/>
          <p:cNvSpPr>
            <a:spLocks noGrp="1"/>
          </p:cNvSpPr>
          <p:nvPr>
            <p:ph type="sldNum" idx="12"/>
          </p:nvPr>
        </p:nvSpPr>
        <p:spPr/>
        <p:txBody>
          <a:bodyPr/>
          <a:lstStyle/>
          <a:p>
            <a:fld id="{00000000-1234-1234-1234-123412341234}" type="slidenum">
              <a:rPr lang="en-US" smtClean="0"/>
              <a:pPr/>
              <a:t>28</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2792427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1400085577"/>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dirty="0">
                          <a:solidFill>
                            <a:srgbClr val="0000FF"/>
                          </a:solidFill>
                          <a:effectLst/>
                          <a:latin typeface="Arial" panose="020B0604020202020204" pitchFamily="34" charset="0"/>
                        </a:rPr>
                        <a:t>Instructor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Reproducible </a:t>
                      </a:r>
                      <a:r>
                        <a:rPr lang="en-US" sz="1800" b="0" i="0" u="none" strike="noStrike" dirty="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 </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t>
                      </a:r>
                      <a:r>
                        <a:rPr lang="en-US" sz="1800" b="0" i="0" u="none" strike="noStrike" dirty="0" smtClean="0">
                          <a:solidFill>
                            <a:srgbClr val="212121"/>
                          </a:solidFill>
                          <a:effectLst/>
                          <a:latin typeface="Arial" panose="020B0604020202020204" pitchFamily="34" charset="0"/>
                        </a:rPr>
                        <a:t>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a:t>
                      </a:r>
                      <a:r>
                        <a:rPr lang="en-US" sz="1800" b="0" i="0" u="none" strike="noStrike" dirty="0" smtClean="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4495601"/>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idx="12"/>
          </p:nvPr>
        </p:nvSpPr>
        <p:spPr>
          <a:xfrm>
            <a:off x="9307360" y="6475546"/>
            <a:ext cx="2804134" cy="342964"/>
          </a:xfrm>
        </p:spPr>
        <p:txBody>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10194874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31</a:t>
            </a:fld>
            <a:endParaRPr lang="en-US"/>
          </a:p>
        </p:txBody>
      </p:sp>
    </p:spTree>
    <p:extLst>
      <p:ext uri="{BB962C8B-B14F-4D97-AF65-F5344CB8AC3E}">
        <p14:creationId xmlns:p14="http://schemas.microsoft.com/office/powerpoint/2010/main" val="3372054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33</a:t>
            </a:fld>
            <a:endParaRPr lang="en-US"/>
          </a:p>
        </p:txBody>
      </p:sp>
    </p:spTree>
    <p:extLst>
      <p:ext uri="{BB962C8B-B14F-4D97-AF65-F5344CB8AC3E}">
        <p14:creationId xmlns:p14="http://schemas.microsoft.com/office/powerpoint/2010/main" val="121777473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smtClean="0">
                <a:latin typeface="Consolas" panose="020B0609020204030204" pitchFamily="49" charset="0"/>
              </a:rPr>
              <a:t>3</a:t>
            </a:r>
            <a:r>
              <a:rPr sz="3750" dirty="0" smtClean="0">
                <a:latin typeface="Consolas" panose="020B0609020204030204" pitchFamily="49" charset="0"/>
              </a:rPr>
              <a:t> </a:t>
            </a:r>
            <a:r>
              <a:rPr lang="en-US" sz="3750" dirty="0" smtClean="0">
                <a:latin typeface="Consolas" panose="020B0609020204030204" pitchFamily="49" charset="0"/>
              </a:rPr>
              <a:t>!=</a:t>
            </a:r>
            <a:r>
              <a:rPr sz="3750" dirty="0" smtClean="0">
                <a:latin typeface="Consolas" panose="020B0609020204030204" pitchFamily="49" charset="0"/>
              </a:rPr>
              <a:t> </a:t>
            </a:r>
            <a:r>
              <a:rPr lang="en-US" sz="3750" dirty="0" smtClean="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34</a:t>
            </a:fld>
            <a:endParaRPr lang="en-US"/>
          </a:p>
        </p:txBody>
      </p:sp>
    </p:spTree>
    <p:extLst>
      <p:ext uri="{BB962C8B-B14F-4D97-AF65-F5344CB8AC3E}">
        <p14:creationId xmlns:p14="http://schemas.microsoft.com/office/powerpoint/2010/main" val="2588662325"/>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35</a:t>
            </a:fld>
            <a:endParaRPr lang="en-US" dirty="0"/>
          </a:p>
        </p:txBody>
      </p:sp>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a:t>
            </a:r>
            <a:r>
              <a:rPr lang="en-US" dirty="0" smtClean="0">
                <a:solidFill>
                  <a:srgbClr val="005493"/>
                </a:solidFill>
                <a:latin typeface="Arial" panose="020B0604020202020204" pitchFamily="34" charset="0"/>
                <a:cs typeface="Arial" panose="020B0604020202020204" pitchFamily="34" charset="0"/>
              </a:rPr>
              <a:t>3</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Use filter() with the </a:t>
            </a:r>
            <a:r>
              <a:rPr lang="en-US" sz="3200" dirty="0">
                <a:solidFill>
                  <a:srgbClr val="005493"/>
                </a:solidFill>
                <a:latin typeface="Arial" panose="020B0604020202020204" pitchFamily="34" charset="0"/>
                <a:ea typeface="Calibri"/>
                <a:cs typeface="Arial" panose="020B0604020202020204" pitchFamily="34" charset="0"/>
                <a:sym typeface="Calibri"/>
              </a:rPr>
              <a:t>logical operators to </a:t>
            </a:r>
            <a:r>
              <a:rPr lang="en-US" sz="3200" dirty="0" smtClean="0">
                <a:solidFill>
                  <a:srgbClr val="005493"/>
                </a:solidFill>
                <a:latin typeface="Arial" panose="020B0604020202020204" pitchFamily="34" charset="0"/>
                <a:ea typeface="Calibri"/>
                <a:cs typeface="Arial" panose="020B0604020202020204" pitchFamily="34" charset="0"/>
                <a:sym typeface="Calibri"/>
              </a:rPr>
              <a:t>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a:t>
            </a:r>
            <a:r>
              <a:rPr lang="en-US" sz="2800" b="1" dirty="0" smtClean="0">
                <a:solidFill>
                  <a:srgbClr val="005493"/>
                </a:solidFill>
                <a:latin typeface="Arial" panose="020B0604020202020204" pitchFamily="34" charset="0"/>
                <a:ea typeface="Calibri"/>
                <a:cs typeface="Arial" panose="020B0604020202020204" pitchFamily="34" charset="0"/>
                <a:sym typeface="Calibri"/>
              </a:rPr>
              <a:t>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testing where </a:t>
            </a:r>
            <a:r>
              <a:rPr lang="en-US" sz="2800" dirty="0">
                <a:solidFill>
                  <a:srgbClr val="005493"/>
                </a:solidFill>
                <a:latin typeface="Arial" panose="020B0604020202020204" pitchFamily="34" charset="0"/>
                <a:ea typeface="Calibri"/>
                <a:cs typeface="Arial" panose="020B0604020202020204" pitchFamily="34" charset="0"/>
                <a:sym typeface="Calibri"/>
              </a:rPr>
              <a:t>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a:t>
            </a:r>
            <a:r>
              <a:rPr lang="en-US" sz="2800" b="1" dirty="0" smtClean="0">
                <a:solidFill>
                  <a:srgbClr val="005493"/>
                </a:solidFill>
                <a:latin typeface="Arial" panose="020B0604020202020204" pitchFamily="34" charset="0"/>
                <a:ea typeface="Calibri"/>
                <a:cs typeface="Arial" panose="020B0604020202020204" pitchFamily="34" charset="0"/>
                <a:sym typeface="Calibri"/>
              </a:rPr>
              <a:t>client"</a:t>
            </a: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a:t>
            </a:r>
            <a:r>
              <a:rPr lang="en-US" sz="2800" dirty="0">
                <a:solidFill>
                  <a:srgbClr val="005493"/>
                </a:solidFill>
                <a:latin typeface="Arial" panose="020B0604020202020204" pitchFamily="34" charset="0"/>
                <a:ea typeface="Calibri"/>
                <a:cs typeface="Arial" panose="020B0604020202020204" pitchFamily="34" charset="0"/>
                <a:sym typeface="Calibri"/>
              </a:rPr>
              <a:t>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spTree>
    <p:extLst>
      <p:ext uri="{BB962C8B-B14F-4D97-AF65-F5344CB8AC3E}">
        <p14:creationId xmlns:p14="http://schemas.microsoft.com/office/powerpoint/2010/main" val="143808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8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800" dirty="0" smtClean="0">
                  <a:solidFill>
                    <a:srgbClr val="FFFFFF"/>
                  </a:solidFill>
                  <a:latin typeface="Trebuchet MS"/>
                  <a:ea typeface="Calibri"/>
                  <a:cs typeface="Calibri"/>
                  <a:sym typeface="Trebuchet MS"/>
                </a:rPr>
                <a:t> </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0318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t>Goal</a:t>
            </a:r>
            <a:endParaRPr lang="en-US" sz="3200" dirty="0"/>
          </a:p>
          <a:p>
            <a:pPr marL="514350" indent="-514350">
              <a:buAutoNum type="arabicPeriod"/>
            </a:pPr>
            <a:r>
              <a:rPr lang="en-US" sz="2400" dirty="0" smtClean="0"/>
              <a:t>Learn </a:t>
            </a:r>
            <a:r>
              <a:rPr lang="en-US" sz="2400" dirty="0"/>
              <a:t>how to use </a:t>
            </a:r>
            <a:r>
              <a:rPr lang="en-US" sz="2400" dirty="0" smtClean="0"/>
              <a:t>dplyr </a:t>
            </a:r>
            <a:r>
              <a:rPr lang="en-US" sz="2400" dirty="0"/>
              <a:t>to </a:t>
            </a:r>
            <a:r>
              <a:rPr lang="en-US" sz="2400" dirty="0" smtClean="0"/>
              <a:t>transform data frames</a:t>
            </a:r>
          </a:p>
          <a:p>
            <a:pPr marL="514350" indent="-514350">
              <a:buAutoNum type="arabicPeriod"/>
            </a:pPr>
            <a:r>
              <a:rPr lang="en-US" sz="2400" dirty="0" smtClean="0"/>
              <a:t>Appreciate the role of piping in facilitating data transformation</a:t>
            </a:r>
            <a:endParaRPr lang="en-US" sz="2400" dirty="0"/>
          </a:p>
          <a:p>
            <a:pPr marL="514350" indent="-514350">
              <a:buAutoNum type="arabicPeriod"/>
            </a:pPr>
            <a:endParaRPr lang="en-US" sz="2400" dirty="0"/>
          </a:p>
          <a:p>
            <a:r>
              <a:rPr lang="en-US" sz="3200" dirty="0"/>
              <a:t>Objectives</a:t>
            </a:r>
          </a:p>
          <a:p>
            <a:pPr marL="514350" indent="-514350">
              <a:buAutoNum type="arabicPeriod"/>
            </a:pPr>
            <a:r>
              <a:rPr lang="en-US" sz="2400" dirty="0" smtClean="0"/>
              <a:t>List th</a:t>
            </a:r>
            <a:r>
              <a:rPr lang="en-US" sz="2400" dirty="0" smtClean="0"/>
              <a:t>e major forms of data transformation implemented in dplyr</a:t>
            </a:r>
            <a:endParaRPr lang="en-US" sz="2400" dirty="0"/>
          </a:p>
          <a:p>
            <a:pPr marL="514350" indent="-514350">
              <a:buAutoNum type="arabicPeriod"/>
            </a:pPr>
            <a:r>
              <a:rPr lang="en-US" sz="2400" dirty="0" smtClean="0"/>
              <a:t>Use code templates with dplyr functions to tidy a raw data set</a:t>
            </a:r>
            <a:endParaRPr lang="en-US" sz="2400" dirty="0"/>
          </a:p>
          <a:p>
            <a:pPr marL="514350" indent="-514350">
              <a:buAutoNum type="arabicPeriod"/>
            </a:pPr>
            <a:r>
              <a:rPr lang="en-US" sz="2400" dirty="0" smtClean="0"/>
              <a:t>Use the pipe operator to pass the output of one function as an input to the next function</a:t>
            </a:r>
            <a:endParaRPr lang="en-US" sz="2400" dirty="0"/>
          </a:p>
          <a:p>
            <a:pPr marL="514350" indent="-514350">
              <a:buAutoNum type="arabicPeriod"/>
            </a:pPr>
            <a:r>
              <a:rPr lang="en-US" sz="2400" dirty="0" smtClean="0"/>
              <a:t>Create new calculated columns not found in the original data frame</a:t>
            </a:r>
            <a:endParaRPr lang="en-US" sz="2400" dirty="0"/>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41</a:t>
            </a:fld>
            <a:endParaRPr lang="en-US"/>
          </a:p>
        </p:txBody>
      </p:sp>
    </p:spTree>
    <p:extLst>
      <p:ext uri="{BB962C8B-B14F-4D97-AF65-F5344CB8AC3E}">
        <p14:creationId xmlns:p14="http://schemas.microsoft.com/office/powerpoint/2010/main" val="27571663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a:t>
            </a:r>
            <a:r>
              <a:rPr lang="en-US" dirty="0" smtClean="0">
                <a:solidFill>
                  <a:srgbClr val="005493"/>
                </a:solidFill>
                <a:latin typeface="Arial" panose="020B0604020202020204" pitchFamily="34" charset="0"/>
                <a:cs typeface="Arial" panose="020B0604020202020204" pitchFamily="34" charset="0"/>
              </a:rPr>
              <a:t>4</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smtClean="0">
                <a:solidFill>
                  <a:srgbClr val="005493"/>
                </a:solidFill>
                <a:latin typeface="Consolas" panose="020B0609020204030204" pitchFamily="49" charset="0"/>
                <a:ea typeface="Calibri"/>
                <a:cs typeface="Arial" panose="020B0604020202020204" pitchFamily="34" charset="0"/>
                <a:sym typeface="Calibri"/>
              </a:rPr>
              <a:t>ct_result</a:t>
            </a:r>
            <a:r>
              <a:rPr lang="en-US" sz="3200" dirty="0" smtClean="0">
                <a:solidFill>
                  <a:srgbClr val="005493"/>
                </a:solidFill>
                <a:latin typeface="Arial" panose="020B0604020202020204" pitchFamily="34" charset="0"/>
                <a:ea typeface="Calibri"/>
                <a:cs typeface="Arial" panose="020B0604020202020204" pitchFamily="34" charset="0"/>
                <a:sym typeface="Calibri"/>
              </a:rPr>
              <a:t> </a:t>
            </a:r>
            <a:r>
              <a:rPr lang="en-US" sz="3200" dirty="0" smtClean="0">
                <a:solidFill>
                  <a:srgbClr val="005493"/>
                </a:solidFill>
                <a:latin typeface="Arial" panose="020B0604020202020204" pitchFamily="34" charset="0"/>
                <a:ea typeface="Calibri"/>
                <a:cs typeface="Arial" panose="020B0604020202020204" pitchFamily="34" charset="0"/>
                <a:sym typeface="Calibri"/>
              </a:rPr>
              <a:t>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smtClean="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smtClean="0">
                <a:solidFill>
                  <a:srgbClr val="005493"/>
                </a:solidFill>
                <a:latin typeface="Consolas" panose="020B0609020204030204" pitchFamily="49" charset="0"/>
                <a:ea typeface="Calibri"/>
                <a:cs typeface="Arial" panose="020B0604020202020204" pitchFamily="34" charset="0"/>
                <a:sym typeface="Calibri"/>
              </a:rPr>
              <a:t>arrange() </a:t>
            </a:r>
            <a:r>
              <a:rPr lang="en-US" sz="2800" dirty="0" smtClean="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smtClean="0">
                <a:solidFill>
                  <a:srgbClr val="005493"/>
                </a:solidFill>
                <a:sym typeface="Arial"/>
              </a:rPr>
              <a:t>Pop Quiz</a:t>
            </a:r>
            <a:endParaRPr lang="en-US" sz="6000" dirty="0">
              <a:solidFill>
                <a:srgbClr val="005493"/>
              </a:solidFill>
              <a:sym typeface="Arial"/>
            </a:endParaRP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smtClean="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smtClean="0">
                <a:solidFill>
                  <a:srgbClr val="005493"/>
                </a:solidFill>
                <a:latin typeface="Calibri"/>
                <a:ea typeface="Calibri"/>
                <a:cs typeface="Calibri"/>
                <a:sym typeface="Calibri"/>
              </a:rPr>
              <a:t>When might arrange() place "1000" before "50"?</a:t>
            </a: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1266240127"/>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smtClean="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44</a:t>
            </a:fld>
            <a:endParaRPr lang="en-US"/>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smtClean="0"/>
              <a:t>Which patient locations sent COVID testing in the first 10 days of the pandemic?</a:t>
            </a:r>
            <a:endParaRPr lang="en-US" sz="3200" dirty="0"/>
          </a:p>
        </p:txBody>
      </p:sp>
      <p:sp>
        <p:nvSpPr>
          <p:cNvPr id="2" name="Title 1"/>
          <p:cNvSpPr>
            <a:spLocks noGrp="1"/>
          </p:cNvSpPr>
          <p:nvPr>
            <p:ph type="title"/>
          </p:nvPr>
        </p:nvSpPr>
        <p:spPr>
          <a:xfrm>
            <a:off x="3629290" y="507875"/>
            <a:ext cx="58004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tests to those on pandemic day less than 10</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column that contains ordering location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45</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smtClean="0">
                <a:solidFill>
                  <a:srgbClr val="000000"/>
                </a:solidFill>
              </a:rPr>
              <a:t>Data Analysis Steps</a:t>
            </a:r>
            <a:endParaRPr lang="en-US" sz="4800" dirty="0">
              <a:solidFill>
                <a:srgbClr val="000000"/>
              </a:solidFill>
            </a:endParaRP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46</a:t>
            </a:fld>
            <a:endParaRPr lang="en-US"/>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smtClean="0">
                <a:solidFill>
                  <a:schemeClr val="accent3">
                    <a:lumMod val="75000"/>
                  </a:schemeClr>
                </a:solidFill>
                <a:latin typeface="Consolas" panose="020B0609020204030204" pitchFamily="49" charset="0"/>
                <a:ea typeface="Courier New"/>
                <a:cs typeface="Courier New"/>
                <a:sym typeface="Courier New"/>
              </a:rPr>
              <a:t>pan_day</a:t>
            </a:r>
            <a:r>
              <a:rPr lang="en-US" sz="3200" dirty="0" smtClean="0">
                <a:solidFill>
                  <a:schemeClr val="accent3">
                    <a:lumMod val="75000"/>
                  </a:schemeClr>
                </a:solidFill>
                <a:latin typeface="Consolas" panose="020B0609020204030204" pitchFamily="49" charset="0"/>
                <a:ea typeface="Courier New"/>
                <a:cs typeface="Courier New"/>
                <a:sym typeface="Courier New"/>
              </a:rPr>
              <a:t> &lt;= 10</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smtClean="0">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smtClean="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solidFill>
                  <a:schemeClr val="tx1"/>
                </a:solidFill>
                <a:latin typeface="Consolas" panose="020B0609020204030204" pitchFamily="49" charset="0"/>
                <a:ea typeface="Courier New"/>
                <a:cs typeface="Courier New"/>
                <a:sym typeface="Courier New"/>
              </a:rPr>
              <a:t>, </a:t>
            </a:r>
            <a:r>
              <a:rPr lang="en-US" sz="3200" dirty="0" err="1" smtClean="0">
                <a:solidFill>
                  <a:schemeClr val="tx1"/>
                </a:solidFill>
                <a:latin typeface="Consolas" panose="020B0609020204030204" pitchFamily="49" charset="0"/>
                <a:ea typeface="Courier New"/>
                <a:cs typeface="Courier New"/>
                <a:sym typeface="Courier New"/>
              </a:rPr>
              <a:t>pan_day</a:t>
            </a:r>
            <a:r>
              <a:rPr lang="en-US" sz="3200" dirty="0" smtClean="0">
                <a:solidFill>
                  <a:schemeClr val="tx1"/>
                </a:solidFill>
                <a:latin typeface="Consolas" panose="020B0609020204030204" pitchFamily="49" charset="0"/>
                <a:ea typeface="Courier New"/>
                <a:cs typeface="Courier New"/>
                <a:sym typeface="Courier New"/>
              </a:rPr>
              <a:t> </a:t>
            </a:r>
            <a:r>
              <a:rPr lang="en-US" sz="3200" dirty="0" smtClean="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latin typeface="Consolas" panose="020B0609020204030204" pitchFamily="49" charset="0"/>
                <a:ea typeface="Courier New"/>
                <a:cs typeface="Courier New"/>
                <a:sym typeface="Courier New"/>
              </a:rPr>
              <a:t> %&gt;% filter(</a:t>
            </a:r>
            <a:r>
              <a:rPr lang="en-US" sz="3200" dirty="0" err="1" smtClean="0">
                <a:latin typeface="Consolas" panose="020B0609020204030204" pitchFamily="49" charset="0"/>
                <a:ea typeface="Courier New"/>
                <a:cs typeface="Courier New"/>
                <a:sym typeface="Courier New"/>
              </a:rPr>
              <a:t>pan_day</a:t>
            </a:r>
            <a:r>
              <a:rPr lang="en-US" sz="3200" dirty="0" smtClean="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47</a:t>
            </a:fld>
            <a:endParaRPr lang="en-US"/>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48</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Tree>
    <p:extLst>
      <p:ext uri="{BB962C8B-B14F-4D97-AF65-F5344CB8AC3E}">
        <p14:creationId xmlns:p14="http://schemas.microsoft.com/office/powerpoint/2010/main" val="1002406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a:solidFill>
                  <a:srgbClr val="164F86"/>
                </a:solidFill>
                <a:latin typeface="Consolas" panose="020B0609020204030204" pitchFamily="49" charset="0"/>
                <a:ea typeface="Courier New"/>
                <a:cs typeface="Consolas" panose="020B0609020204030204" pitchFamily="49" charset="0"/>
                <a:sym typeface="Courier New"/>
              </a:rPr>
              <a:t>&lt;= 10) %&gt;% </a:t>
            </a:r>
            <a:endParaRPr lang="en-US" sz="40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endParaRPr lang="en-US" sz="40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49</a:t>
            </a:fld>
            <a:endParaRPr lang="en-US"/>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Tidy</a:t>
            </a:r>
            <a:endParaRPr lang="en-US" sz="2400" dirty="0">
              <a:solidFill>
                <a:schemeClr val="tx1"/>
              </a:solidFill>
            </a:endParaRP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5</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Transform</a:t>
            </a:r>
            <a:endParaRPr lang="en-US" sz="2400" dirty="0">
              <a:solidFill>
                <a:schemeClr val="tx1"/>
              </a:solidFill>
            </a:endParaRPr>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50</a:t>
            </a:fld>
            <a:endParaRPr lang="en-US" dirty="0"/>
          </a:p>
        </p:txBody>
      </p:sp>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Scene</a:t>
            </a:r>
            <a:endParaRPr lang="en-US" dirty="0">
              <a:solidFill>
                <a:schemeClr val="tx1"/>
              </a:solidFill>
            </a:endParaRPr>
          </a:p>
        </p:txBody>
      </p:sp>
      <p:sp>
        <p:nvSpPr>
          <p:cNvPr id="3" name="Slide Number Placeholder 2"/>
          <p:cNvSpPr>
            <a:spLocks noGrp="1"/>
          </p:cNvSpPr>
          <p:nvPr>
            <p:ph type="sldNum" idx="12"/>
          </p:nvPr>
        </p:nvSpPr>
        <p:spPr/>
        <p:txBody>
          <a:bodyPr/>
          <a:lstStyle/>
          <a:p>
            <a:fld id="{00000000-1234-1234-1234-123412341234}" type="slidenum">
              <a:rPr lang="en-US" smtClean="0"/>
              <a:pPr/>
              <a:t>51</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smtClean="0"/>
              <a:t>The PICU would like a word with you because of a recent incident involving a delay in results for a patient who required a AGP</a:t>
            </a:r>
          </a:p>
          <a:p>
            <a:endParaRPr lang="en-US" sz="2400" dirty="0" smtClean="0"/>
          </a:p>
          <a:p>
            <a:r>
              <a:rPr lang="en-US" sz="2400" dirty="0" smtClean="0"/>
              <a:t>They had to wait over 10 hours before the procedure could begin</a:t>
            </a:r>
          </a:p>
          <a:p>
            <a:endParaRPr lang="en-US" sz="2400" dirty="0" smtClean="0"/>
          </a:p>
          <a:p>
            <a:r>
              <a:rPr lang="en-US" sz="2400" dirty="0" smtClean="0"/>
              <a:t>You decide to investigate… WITH DATA</a:t>
            </a:r>
            <a:endParaRPr lang="en-US" sz="2400" dirty="0"/>
          </a:p>
        </p:txBody>
      </p:sp>
    </p:spTree>
    <p:extLst>
      <p:ext uri="{BB962C8B-B14F-4D97-AF65-F5344CB8AC3E}">
        <p14:creationId xmlns:p14="http://schemas.microsoft.com/office/powerpoint/2010/main" val="13814390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mj-lt"/>
              </a:rPr>
              <a:t>Your Turn </a:t>
            </a:r>
            <a:r>
              <a:rPr lang="en-US" dirty="0" smtClean="0">
                <a:solidFill>
                  <a:srgbClr val="005493"/>
                </a:solidFill>
                <a:latin typeface="+mj-lt"/>
              </a:rPr>
              <a:t>5</a:t>
            </a:r>
            <a:endParaRPr lang="en-US" dirty="0">
              <a:solidFill>
                <a:srgbClr val="005493"/>
              </a:solidFill>
              <a:latin typeface="+mj-lt"/>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a:t>
            </a:r>
            <a:r>
              <a:rPr lang="en-US" sz="2800" dirty="0" smtClean="0">
                <a:solidFill>
                  <a:srgbClr val="005493"/>
                </a:solidFill>
                <a:latin typeface="Calibri"/>
                <a:ea typeface="Calibri"/>
                <a:cs typeface="Calibri"/>
                <a:sym typeface="Calibri"/>
              </a:rPr>
              <a:t>tests </a:t>
            </a:r>
            <a:r>
              <a:rPr lang="en-US" sz="2800" dirty="0" smtClean="0">
                <a:solidFill>
                  <a:srgbClr val="005493"/>
                </a:solidFill>
                <a:latin typeface="Calibri"/>
                <a:ea typeface="Calibri"/>
                <a:cs typeface="Calibri"/>
                <a:sym typeface="Calibri"/>
              </a:rPr>
              <a:t>from </a:t>
            </a:r>
            <a:r>
              <a:rPr lang="en-US" sz="2800" dirty="0" smtClean="0">
                <a:solidFill>
                  <a:srgbClr val="005493"/>
                </a:solidFill>
                <a:latin typeface="Calibri"/>
                <a:ea typeface="Calibri"/>
                <a:cs typeface="Calibri"/>
                <a:sym typeface="Calibri"/>
              </a:rPr>
              <a:t>the </a:t>
            </a:r>
            <a:r>
              <a:rPr lang="en-US" sz="2800" dirty="0" smtClean="0">
                <a:solidFill>
                  <a:srgbClr val="005493"/>
                </a:solidFill>
                <a:latin typeface="Calibri"/>
                <a:ea typeface="Calibri"/>
                <a:cs typeface="Calibri"/>
                <a:sym typeface="Calibri"/>
              </a:rPr>
              <a:t>clinic (</a:t>
            </a:r>
            <a:r>
              <a:rPr lang="en-US" sz="2800" b="1" dirty="0" err="1" smtClean="0">
                <a:solidFill>
                  <a:srgbClr val="005493"/>
                </a:solidFill>
                <a:latin typeface="Consolas" panose="020B0609020204030204" pitchFamily="49" charset="0"/>
                <a:ea typeface="Calibri"/>
                <a:cs typeface="Calibri"/>
                <a:sym typeface="Calibri"/>
              </a:rPr>
              <a:t>clinic_name</a:t>
            </a:r>
            <a:r>
              <a:rPr lang="en-US" sz="2800"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of </a:t>
            </a:r>
            <a:r>
              <a:rPr lang="en-US" sz="2800" dirty="0" smtClean="0">
                <a:solidFill>
                  <a:srgbClr val="005493"/>
                </a:solidFill>
                <a:latin typeface="Calibri"/>
                <a:ea typeface="Calibri"/>
                <a:cs typeface="Calibri"/>
                <a:sym typeface="Calibri"/>
              </a:rPr>
              <a:t>"</a:t>
            </a:r>
            <a:r>
              <a:rPr lang="en-US" sz="2800" dirty="0" err="1" smtClean="0">
                <a:solidFill>
                  <a:srgbClr val="005493"/>
                </a:solidFill>
                <a:latin typeface="Calibri"/>
                <a:ea typeface="Calibri"/>
                <a:cs typeface="Calibri"/>
                <a:sym typeface="Calibri"/>
              </a:rPr>
              <a:t>picu</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2. Selects the </a:t>
            </a:r>
            <a:r>
              <a:rPr lang="en-US" sz="2800" dirty="0" smtClean="0">
                <a:solidFill>
                  <a:srgbClr val="005493"/>
                </a:solidFill>
                <a:latin typeface="Calibri"/>
                <a:ea typeface="Calibri"/>
                <a:cs typeface="Calibri"/>
                <a:sym typeface="Calibri"/>
              </a:rPr>
              <a:t>column with the receive to verify turnaround time (</a:t>
            </a:r>
            <a:r>
              <a:rPr lang="en-US" sz="2800" b="1" dirty="0" err="1" smtClean="0">
                <a:solidFill>
                  <a:srgbClr val="005493"/>
                </a:solidFill>
                <a:latin typeface="Consolas" panose="020B0609020204030204" pitchFamily="49" charset="0"/>
                <a:ea typeface="Calibri"/>
                <a:cs typeface="Calibri"/>
                <a:sym typeface="Calibri"/>
              </a:rPr>
              <a:t>rec_ver</a:t>
            </a:r>
            <a:r>
              <a:rPr lang="en-US" sz="2800" b="1" dirty="0" err="1" smtClean="0">
                <a:solidFill>
                  <a:srgbClr val="005493"/>
                </a:solidFill>
                <a:latin typeface="Consolas" panose="020B0609020204030204" pitchFamily="49" charset="0"/>
                <a:ea typeface="Calibri"/>
                <a:cs typeface="Calibri"/>
                <a:sym typeface="Calibri"/>
              </a:rPr>
              <a:t>_tat</a:t>
            </a:r>
            <a:r>
              <a:rPr lang="en-US" sz="2800" dirty="0" smtClean="0">
                <a:solidFill>
                  <a:srgbClr val="005493"/>
                </a:solidFill>
                <a:latin typeface="Calibri"/>
                <a:ea typeface="Calibri"/>
                <a:cs typeface="Calibri"/>
                <a:sym typeface="Calibri"/>
              </a:rPr>
              <a:t>)</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as well as the day from start of the pandemic (</a:t>
            </a:r>
            <a:r>
              <a:rPr lang="en-US" sz="2800" b="1" dirty="0" err="1" smtClean="0">
                <a:solidFill>
                  <a:srgbClr val="005493"/>
                </a:solidFill>
                <a:latin typeface="Consolas" panose="020B0609020204030204" pitchFamily="49" charset="0"/>
                <a:ea typeface="Calibri"/>
                <a:cs typeface="Calibri"/>
                <a:sym typeface="Calibri"/>
              </a:rPr>
              <a:t>pan_day</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Arrange </a:t>
            </a:r>
            <a:r>
              <a:rPr lang="en-US" sz="2800" dirty="0">
                <a:solidFill>
                  <a:srgbClr val="005493"/>
                </a:solidFill>
                <a:latin typeface="Calibri"/>
                <a:ea typeface="Calibri"/>
                <a:cs typeface="Calibri"/>
                <a:sym typeface="Calibri"/>
              </a:rPr>
              <a:t>the </a:t>
            </a:r>
            <a:r>
              <a:rPr lang="en-US" sz="2800" dirty="0" smtClean="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b="1" dirty="0" err="1">
                <a:solidFill>
                  <a:srgbClr val="005493"/>
                </a:solidFill>
                <a:latin typeface="Consolas" panose="020B0609020204030204" pitchFamily="49" charset="0"/>
                <a:ea typeface="Calibri"/>
                <a:cs typeface="Calibri"/>
                <a:sym typeface="Calibri"/>
              </a:rPr>
              <a:t>pan_day</a:t>
            </a:r>
            <a:r>
              <a:rPr lang="en-US" sz="2800" b="1" dirty="0">
                <a:solidFill>
                  <a:srgbClr val="005493"/>
                </a:solidFill>
                <a:latin typeface="Calibri"/>
                <a:ea typeface="Calibri"/>
                <a:cs typeface="Calibri"/>
                <a:sym typeface="Calibri"/>
              </a:rPr>
              <a:t> </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from highest to lowest</a:t>
            </a:r>
            <a:endParaRPr lang="en-US" sz="2800" dirty="0">
              <a:solidFill>
                <a:srgbClr val="005493"/>
              </a:solidFill>
              <a:latin typeface="Calibri"/>
              <a:ea typeface="Calibri"/>
              <a:cs typeface="Calibri"/>
              <a:sym typeface="Calibri"/>
            </a:endParaRP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53</a:t>
            </a:fld>
            <a:endParaRPr lang="en-US"/>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t>
            </a:r>
            <a:r>
              <a:rPr lang="en-US" sz="6000" b="1" dirty="0" smtClean="0">
                <a:solidFill>
                  <a:srgbClr val="F3F3F3"/>
                </a:solidFill>
                <a:latin typeface="Arial"/>
                <a:ea typeface="Arial"/>
                <a:cs typeface="Arial"/>
                <a:sym typeface="Arial"/>
              </a:rPr>
              <a:t>is the average and SD in total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55</a:t>
            </a:fld>
            <a:endParaRPr lang="en-US"/>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Total TAT for each test</a:t>
            </a:r>
            <a:endParaRPr lang="en-US" sz="4000" dirty="0" smtClean="0">
              <a:solidFill>
                <a:schemeClr val="tx1">
                  <a:lumMod val="65000"/>
                  <a:lumOff val="35000"/>
                </a:schemeClr>
              </a:solidFill>
              <a:latin typeface="Arial"/>
              <a:ea typeface="Arial"/>
              <a:cs typeface="Arial"/>
              <a:sym typeface="Arial"/>
            </a:endParaRP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Group tests by clinic</a:t>
            </a:r>
            <a:endParaRPr lang="en-US" sz="4000" dirty="0" smtClean="0">
              <a:solidFill>
                <a:schemeClr val="tx1">
                  <a:lumMod val="65000"/>
                  <a:lumOff val="35000"/>
                </a:schemeClr>
              </a:solidFill>
              <a:latin typeface="Arial"/>
              <a:ea typeface="Arial"/>
              <a:cs typeface="Arial"/>
              <a:sym typeface="Arial"/>
            </a:endParaRP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Calculate average and SD for each clinic</a:t>
            </a:r>
            <a:endParaRPr lang="en-US" sz="4000" dirty="0">
              <a:solidFill>
                <a:schemeClr val="tx1">
                  <a:lumMod val="65000"/>
                  <a:lumOff val="35000"/>
                </a:schemeClr>
              </a:solidFill>
              <a:latin typeface="Arial"/>
              <a:ea typeface="Arial"/>
              <a:cs typeface="Arial"/>
              <a:sym typeface="Arial"/>
            </a:endParaRPr>
          </a:p>
        </p:txBody>
      </p:sp>
      <p:sp>
        <p:nvSpPr>
          <p:cNvPr id="4" name="Slide Number Placeholder 3"/>
          <p:cNvSpPr>
            <a:spLocks noGrp="1"/>
          </p:cNvSpPr>
          <p:nvPr>
            <p:ph type="sldNum" idx="12"/>
          </p:nvPr>
        </p:nvSpPr>
        <p:spPr/>
        <p:txBody>
          <a:bodyPr/>
          <a:lstStyle/>
          <a:p>
            <a:fld id="{00000000-1234-1234-1234-123412341234}" type="slidenum">
              <a:rPr lang="en-US" smtClean="0"/>
              <a:pPr/>
              <a:t>56</a:t>
            </a:fld>
            <a:endParaRPr lang="en-US"/>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57</a:t>
            </a:fld>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58</a:t>
            </a:fld>
            <a:endParaRPr lang="en-US"/>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59</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Trebuchet MS"/>
                  <a:ea typeface="Calibri"/>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smtClean="0">
                <a:latin typeface="Calibri"/>
                <a:ea typeface="Calibri"/>
                <a:cs typeface="Calibri"/>
                <a:sym typeface="Calibri"/>
              </a:rPr>
              <a:t>Creating new </a:t>
            </a:r>
            <a:r>
              <a:rPr lang="en-US" sz="3200" dirty="0" smtClean="0">
                <a:latin typeface="Calibri"/>
                <a:ea typeface="Calibri"/>
                <a:cs typeface="Calibri"/>
                <a:sym typeface="Calibri"/>
              </a:rPr>
              <a:t>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smtClean="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smtClean="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smtClean="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smtClean="0"/>
              <a:t>What is a </a:t>
            </a:r>
            <a:r>
              <a:rPr lang="en-US" dirty="0"/>
              <a:t>“Tidy”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latin typeface="Arial" panose="020B0604020202020204" pitchFamily="34" charset="0"/>
                <a:cs typeface="Arial" panose="020B0604020202020204" pitchFamily="34" charset="0"/>
              </a:rPr>
              <a:t>MRN</a:t>
            </a:r>
            <a:endParaRPr lang="en-US" sz="1800" b="1"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smtClean="0">
                <a:latin typeface="Calibri"/>
                <a:ea typeface="Calibri"/>
                <a:cs typeface="Calibri"/>
                <a:sym typeface="Calibri"/>
              </a:rPr>
              <a:t>Creating new </a:t>
            </a:r>
            <a:r>
              <a:rPr lang="en-US" sz="3200" dirty="0" smtClean="0">
                <a:latin typeface="Calibri"/>
                <a:ea typeface="Calibri"/>
                <a:cs typeface="Calibri"/>
                <a:sym typeface="Calibri"/>
              </a:rPr>
              <a:t>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60</a:t>
            </a:fld>
            <a:endParaRPr lang="en-US"/>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%&gt;%</a:t>
            </a:r>
            <a:endParaRPr lang="en-US" sz="3200" dirty="0" smtClean="0">
              <a:latin typeface="Consolas" panose="020B0609020204030204" pitchFamily="49" charset="0"/>
              <a:ea typeface="Courier New"/>
              <a:cs typeface="Consolas" panose="020B0609020204030204" pitchFamily="49" charset="0"/>
              <a:sym typeface="Courier New"/>
            </a:endParaRPr>
          </a:p>
          <a:p>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c_r</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_</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tat_mins</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60</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61</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smtClean="0">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1770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216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84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138</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62</a:t>
            </a:fld>
            <a:endParaRPr lang="en-US">
              <a:solidFill>
                <a:prstClr val="black">
                  <a:lumMod val="95000"/>
                  <a:lumOff val="5000"/>
                </a:prstClr>
              </a:solidFill>
            </a:endParaRPr>
          </a:p>
        </p:txBody>
      </p:sp>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a:t>
            </a:r>
            <a:r>
              <a:rPr lang="en-US" dirty="0" smtClean="0">
                <a:solidFill>
                  <a:srgbClr val="005493"/>
                </a:solidFill>
              </a:rPr>
              <a:t>6</a:t>
            </a:r>
            <a:endParaRPr lang="en-US" dirty="0">
              <a:solidFill>
                <a:srgbClr val="005493"/>
              </a:solidFill>
            </a:endParaRP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a:t>
            </a:r>
            <a:r>
              <a:rPr lang="en-US" sz="4000" dirty="0">
                <a:solidFill>
                  <a:srgbClr val="005493"/>
                </a:solidFill>
                <a:latin typeface="Calibri" panose="020F0502020204030204" pitchFamily="34" charset="0"/>
                <a:ea typeface="Calibri"/>
                <a:cs typeface="Consolas" panose="020B0609020204030204" pitchFamily="49" charset="0"/>
                <a:sym typeface="Calibri"/>
              </a:rPr>
              <a:t>TAT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(sum of </a:t>
            </a:r>
            <a:r>
              <a:rPr lang="en-US" sz="4000" b="1" dirty="0" err="1" smtClean="0">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smtClean="0">
                <a:solidFill>
                  <a:srgbClr val="005493"/>
                </a:solidFill>
                <a:latin typeface="Calibri" panose="020F0502020204030204" pitchFamily="34" charset="0"/>
                <a:ea typeface="Calibri"/>
                <a:cs typeface="Consolas" panose="020B0609020204030204" pitchFamily="49" charset="0"/>
                <a:sym typeface="Calibri"/>
              </a:rPr>
              <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smtClean="0">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t>
            </a:r>
            <a:endParaRPr lang="en-US" sz="4000" dirty="0" smtClean="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63</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2">
            <a:extLst/>
          </a:blip>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3">
            <a:extLst/>
          </a:blip>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smtClean="0"/>
              <a:t>F</a:t>
            </a:r>
            <a:r>
              <a:rPr sz="5000" dirty="0" smtClean="0"/>
              <a:t>unctions</a:t>
            </a:r>
            <a:r>
              <a:rPr lang="en-US" sz="5000" dirty="0" smtClean="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4">
            <a:extLst/>
          </a:blip>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64</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65</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smtClean="0"/>
              <a:t>Goal</a:t>
            </a:r>
            <a:endParaRPr lang="en-US" sz="3600" dirty="0"/>
          </a:p>
          <a:p>
            <a:pPr marL="514350" indent="-514350">
              <a:buAutoNum type="arabicPeriod"/>
            </a:pPr>
            <a:r>
              <a:rPr lang="en-US" sz="2800" dirty="0" smtClean="0"/>
              <a:t>Learn </a:t>
            </a:r>
            <a:r>
              <a:rPr lang="en-US" sz="2800" dirty="0"/>
              <a:t>how to use </a:t>
            </a:r>
            <a:r>
              <a:rPr lang="en-US" sz="2800" dirty="0" smtClean="0"/>
              <a:t>dplyr </a:t>
            </a:r>
            <a:r>
              <a:rPr lang="en-US" sz="2800" dirty="0"/>
              <a:t>to </a:t>
            </a:r>
            <a:r>
              <a:rPr lang="en-US" sz="2800" dirty="0" smtClean="0"/>
              <a:t>transform data frames</a:t>
            </a:r>
          </a:p>
          <a:p>
            <a:pPr marL="514350" indent="-514350">
              <a:buAutoNum type="arabicPeriod"/>
            </a:pPr>
            <a:r>
              <a:rPr lang="en-US" sz="2800" dirty="0" smtClean="0"/>
              <a:t>Appreciate the role of piping in facilitating data transformation</a:t>
            </a:r>
            <a:endParaRPr lang="en-US" sz="2800" dirty="0"/>
          </a:p>
          <a:p>
            <a:pPr marL="514350" indent="-514350">
              <a:buAutoNum type="arabicPeriod"/>
            </a:pPr>
            <a:endParaRPr lang="en-US" sz="2800" dirty="0"/>
          </a:p>
          <a:p>
            <a:r>
              <a:rPr lang="en-US" sz="3600" dirty="0"/>
              <a:t>Objectives</a:t>
            </a:r>
          </a:p>
          <a:p>
            <a:pPr marL="514350" indent="-514350">
              <a:buAutoNum type="arabicPeriod"/>
            </a:pPr>
            <a:r>
              <a:rPr lang="en-US" sz="2800" dirty="0" smtClean="0"/>
              <a:t>List th</a:t>
            </a:r>
            <a:r>
              <a:rPr lang="en-US" sz="2800" dirty="0" smtClean="0"/>
              <a:t>e major forms of data transformation implemented in dplyr</a:t>
            </a:r>
            <a:endParaRPr lang="en-US" sz="2800" dirty="0"/>
          </a:p>
          <a:p>
            <a:pPr marL="514350" indent="-514350">
              <a:buAutoNum type="arabicPeriod"/>
            </a:pPr>
            <a:r>
              <a:rPr lang="en-US" sz="2800" dirty="0" smtClean="0"/>
              <a:t>Use code templates containing dplyr functions to tidy a raw data set</a:t>
            </a:r>
            <a:endParaRPr lang="en-US" sz="2800" dirty="0"/>
          </a:p>
          <a:p>
            <a:pPr marL="514350" indent="-514350">
              <a:buAutoNum type="arabicPeriod"/>
            </a:pPr>
            <a:r>
              <a:rPr lang="en-US" sz="2800" dirty="0" smtClean="0"/>
              <a:t>Use the pipe operator to pass the output of one function as an input to the next function</a:t>
            </a:r>
            <a:endParaRPr lang="en-US" sz="2800" dirty="0"/>
          </a:p>
          <a:p>
            <a:pPr marL="514350" indent="-514350">
              <a:buAutoNum type="arabicPeriod"/>
            </a:pPr>
            <a:r>
              <a:rPr lang="en-US" sz="2800" dirty="0" smtClean="0"/>
              <a:t>Create new calculated columns not found in the original data frame</a:t>
            </a:r>
            <a:endParaRPr lang="en-US" sz="2800" dirty="0"/>
          </a:p>
        </p:txBody>
      </p:sp>
    </p:spTree>
    <p:extLst>
      <p:ext uri="{BB962C8B-B14F-4D97-AF65-F5344CB8AC3E}">
        <p14:creationId xmlns:p14="http://schemas.microsoft.com/office/powerpoint/2010/main" val="1533031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dirty="0" smtClean="0">
                <a:solidFill>
                  <a:srgbClr val="005493"/>
                </a:solidFill>
                <a:latin typeface="Arial" panose="020B0604020202020204" pitchFamily="34" charset="0"/>
                <a:ea typeface="Calibri"/>
                <a:cs typeface="Arial" panose="020B0604020202020204" pitchFamily="34" charset="0"/>
                <a:sym typeface="Calibri"/>
              </a:rPr>
              <a:t>"</a:t>
            </a:r>
            <a:r>
              <a:rPr lang="en-US" sz="4800" b="1" dirty="0" smtClean="0">
                <a:solidFill>
                  <a:srgbClr val="005493"/>
                </a:solidFill>
                <a:latin typeface="Arial" panose="020B0604020202020204" pitchFamily="34" charset="0"/>
                <a:cs typeface="Arial" panose="020B0604020202020204" pitchFamily="34" charset="0"/>
              </a:rPr>
              <a:t>04-Transform.Rmd" </a:t>
            </a:r>
            <a:r>
              <a:rPr lang="en-US" sz="4800" dirty="0" smtClean="0">
                <a:solidFill>
                  <a:srgbClr val="005493"/>
                </a:solidFill>
                <a:latin typeface="Arial" panose="020B0604020202020204" pitchFamily="34" charset="0"/>
                <a:ea typeface="Calibri"/>
                <a:cs typeface="Arial" panose="020B0604020202020204" pitchFamily="34" charset="0"/>
                <a:sym typeface="Calibri"/>
              </a:rPr>
              <a:t>Run </a:t>
            </a:r>
            <a:r>
              <a:rPr lang="en-US" sz="4800" dirty="0">
                <a:solidFill>
                  <a:srgbClr val="005493"/>
                </a:solidFill>
                <a:latin typeface="Arial" panose="020B0604020202020204" pitchFamily="34" charset="0"/>
                <a:ea typeface="Calibri"/>
                <a:cs typeface="Arial" panose="020B0604020202020204" pitchFamily="34" charset="0"/>
                <a:sym typeface="Calibri"/>
              </a:rPr>
              <a:t>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26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00"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2. Code that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references the </a:t>
            </a:r>
            <a:r>
              <a:rPr lang="en-US" sz="2500" dirty="0" err="1" smtClean="0">
                <a:solidFill>
                  <a:srgbClr val="005493"/>
                </a:solidFill>
                <a:latin typeface="Consolas" panose="020B0609020204030204" pitchFamily="49" charset="0"/>
                <a:ea typeface="Courier New"/>
                <a:cs typeface="Consolas" panose="020B0609020204030204" pitchFamily="49" charset="0"/>
              </a:rPr>
              <a:t>covid_testing</a:t>
            </a:r>
            <a:r>
              <a:rPr lang="en-US" sz="2500" dirty="0" smtClean="0">
                <a:solidFill>
                  <a:srgbClr val="005493"/>
                </a:solidFill>
                <a:latin typeface="Arial" panose="020B0604020202020204" pitchFamily="34" charset="0"/>
                <a:ea typeface="Calibri"/>
                <a:cs typeface="Arial" panose="020B0604020202020204" pitchFamily="34" charset="0"/>
                <a:sym typeface="Courier New"/>
              </a:rPr>
              <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object runs without errors</a:t>
            </a: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3. </a:t>
            </a:r>
            <a:r>
              <a:rPr lang="en-US" sz="2500" dirty="0">
                <a:solidFill>
                  <a:srgbClr val="005493"/>
                </a:solidFill>
                <a:latin typeface="Arial" panose="020B0604020202020204" pitchFamily="34" charset="0"/>
                <a:ea typeface="Calibri"/>
                <a:cs typeface="Arial" panose="020B0604020202020204" pitchFamily="34" charset="0"/>
                <a:sym typeface="Courier New"/>
              </a:rPr>
              <a:t>The </a:t>
            </a:r>
            <a:r>
              <a:rPr lang="en-US" sz="2500" dirty="0" err="1" smtClean="0">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smtClean="0">
                <a:solidFill>
                  <a:srgbClr val="005493"/>
                </a:solidFill>
                <a:latin typeface="Arial" panose="020B0604020202020204" pitchFamily="34" charset="0"/>
                <a:ea typeface="Calibri"/>
                <a:cs typeface="Arial" panose="020B0604020202020204" pitchFamily="34" charset="0"/>
                <a:sym typeface="Courier New"/>
              </a:rPr>
              <a:t> </a:t>
            </a:r>
            <a:r>
              <a:rPr lang="en-US" sz="2500"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00" dirty="0" smtClean="0">
                <a:solidFill>
                  <a:srgbClr val="005493"/>
                </a:solidFill>
                <a:latin typeface="Arial" panose="020B0604020202020204" pitchFamily="34" charset="0"/>
                <a:ea typeface="Calibri"/>
                <a:cs typeface="Arial" panose="020B0604020202020204" pitchFamily="34" charset="0"/>
                <a:sym typeface="Courier New"/>
              </a:rPr>
              <a:t>	4. All of the above</a:t>
            </a:r>
            <a:endParaRPr lang="en-US" sz="2500"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650656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smtClean="0">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9</a:t>
            </a:fld>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48350</TotalTime>
  <Words>5947</Words>
  <Application>Microsoft Office PowerPoint</Application>
  <PresentationFormat>Widescreen</PresentationFormat>
  <Paragraphs>835</Paragraphs>
  <Slides>65</Slides>
  <Notes>64</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65</vt:i4>
      </vt:variant>
    </vt:vector>
  </HeadingPairs>
  <TitlesOfParts>
    <vt:vector size="82" baseType="lpstr">
      <vt:lpstr>Arial</vt:lpstr>
      <vt:lpstr>Calibri</vt:lpstr>
      <vt:lpstr>Cambria</vt:lpstr>
      <vt:lpstr>Consolas</vt:lpstr>
      <vt:lpstr>Courier New</vt:lpstr>
      <vt:lpstr>Gill Sans</vt:lpstr>
      <vt:lpstr>Helvetica</vt:lpstr>
      <vt:lpstr>Helvetica Neue</vt:lpstr>
      <vt:lpstr>Times New Roman</vt:lpstr>
      <vt:lpstr>Trebuchet MS</vt:lpstr>
      <vt:lpstr>Tw Cen MT</vt:lpstr>
      <vt:lpstr>Tw Cen MT Condensed</vt:lpstr>
      <vt:lpstr>Verdana</vt:lpstr>
      <vt:lpstr>Wingdings</vt:lpstr>
      <vt:lpstr>Wingdings 3</vt:lpstr>
      <vt:lpstr>Office Theme</vt:lpstr>
      <vt:lpstr>Integral</vt:lpstr>
      <vt:lpstr>Your Setup</vt:lpstr>
      <vt:lpstr>Data Transformation</vt:lpstr>
      <vt:lpstr>PowerPoint Presentation</vt:lpstr>
      <vt:lpstr>PowerPoint Presentation</vt:lpstr>
      <vt:lpstr>Typical Data Science Pipeline</vt:lpstr>
      <vt:lpstr>What is a “Tidy” Data Frame</vt:lpstr>
      <vt:lpstr>PowerPoint Presentation</vt:lpstr>
      <vt:lpstr>PowerPoint Presentation</vt:lpstr>
      <vt:lpstr>Transform Data with</vt:lpstr>
      <vt:lpstr>dplyr</vt:lpstr>
      <vt:lpstr>Analytical Approach</vt:lpstr>
      <vt:lpstr>Analytical Approach</vt:lpstr>
      <vt:lpstr>dplyr: a grammar for transforming data</vt:lpstr>
      <vt:lpstr>Common syntax</vt:lpstr>
      <vt:lpstr>Isolating data</vt:lpstr>
      <vt:lpstr>select()</vt:lpstr>
      <vt:lpstr>select()</vt:lpstr>
      <vt:lpstr>PowerPoint Presentation</vt:lpstr>
      <vt:lpstr>PowerPoint Presentation</vt:lpstr>
      <vt:lpstr>PowerPoint Presentation</vt:lpstr>
      <vt:lpstr>PowerPoint Presentation</vt:lpstr>
      <vt:lpstr>PowerPoint Presentation</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arrange()</vt:lpstr>
      <vt:lpstr>arrange()</vt:lpstr>
      <vt:lpstr>arrange()</vt:lpstr>
      <vt:lpstr>PowerPoint Presentation</vt:lpstr>
      <vt:lpstr>PowerPoint Presentation</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Scene</vt:lpstr>
      <vt:lpstr>PowerPoint Presentation</vt:lpstr>
      <vt:lpstr>Isolating data</vt:lpstr>
      <vt:lpstr>Deriving Data</vt:lpstr>
      <vt:lpstr>What is the average and SD in total turnaround time by clinic?</vt:lpstr>
      <vt:lpstr>Breaking down the analytical question</vt:lpstr>
      <vt:lpstr>Deriving data</vt:lpstr>
      <vt:lpstr>mutate()</vt:lpstr>
      <vt:lpstr>mutate()</vt:lpstr>
      <vt:lpstr>mutate()</vt:lpstr>
      <vt:lpstr>mutate()</vt:lpstr>
      <vt:lpstr>PowerPoint Presentation</vt:lpstr>
      <vt:lpstr>mutate()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264</cp:revision>
  <cp:lastPrinted>2019-05-03T14:53:33Z</cp:lastPrinted>
  <dcterms:modified xsi:type="dcterms:W3CDTF">2020-07-15T02:33:13Z</dcterms:modified>
</cp:coreProperties>
</file>